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15"/>
  </p:notesMasterIdLst>
  <p:handoutMasterIdLst>
    <p:handoutMasterId r:id="rId16"/>
  </p:handoutMasterIdLst>
  <p:sldIdLst>
    <p:sldId id="261" r:id="rId2"/>
    <p:sldId id="262" r:id="rId3"/>
    <p:sldId id="263" r:id="rId4"/>
    <p:sldId id="267" r:id="rId5"/>
    <p:sldId id="268" r:id="rId6"/>
    <p:sldId id="269" r:id="rId7"/>
    <p:sldId id="264" r:id="rId8"/>
    <p:sldId id="270" r:id="rId9"/>
    <p:sldId id="271" r:id="rId10"/>
    <p:sldId id="272" r:id="rId11"/>
    <p:sldId id="273" r:id="rId12"/>
    <p:sldId id="265" r:id="rId13"/>
    <p:sldId id="27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35" autoAdjust="0"/>
    <p:restoredTop sz="94622" autoAdjust="0"/>
  </p:normalViewPr>
  <p:slideViewPr>
    <p:cSldViewPr snapToGrid="0" showGuides="1">
      <p:cViewPr varScale="1">
        <p:scale>
          <a:sx n="131" d="100"/>
          <a:sy n="131" d="100"/>
        </p:scale>
        <p:origin x="200" y="216"/>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718"/>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970939" y="0"/>
            <a:ext cx="3037840" cy="466435"/>
          </a:xfrm>
          <a:prstGeom prst="rect">
            <a:avLst/>
          </a:prstGeom>
        </p:spPr>
        <p:txBody>
          <a:bodyPr vert="horz" lIns="91440" tIns="45720" rIns="91440" bIns="45720" rtlCol="0"/>
          <a:lstStyle>
            <a:lvl1pPr algn="r">
              <a:defRPr sz="1200"/>
            </a:lvl1pPr>
          </a:lstStyle>
          <a:p>
            <a:fld id="{C68F9E11-F642-4BF2-B4DC-AF7D35EA7551}" type="datetimeFigureOut">
              <a:rPr lang="en-GB" smtClean="0"/>
              <a:t>19/11/2024</a:t>
            </a:fld>
            <a:endParaRPr lang="en-GB"/>
          </a:p>
        </p:txBody>
      </p:sp>
      <p:sp>
        <p:nvSpPr>
          <p:cNvPr id="4" name="Pladsholder til sidefod 3"/>
          <p:cNvSpPr>
            <a:spLocks noGrp="1"/>
          </p:cNvSpPr>
          <p:nvPr>
            <p:ph type="ftr" sz="quarter" idx="2"/>
          </p:nvPr>
        </p:nvSpPr>
        <p:spPr>
          <a:xfrm>
            <a:off x="0" y="8829967"/>
            <a:ext cx="3037840" cy="466434"/>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970939" y="8829967"/>
            <a:ext cx="3037840" cy="466434"/>
          </a:xfrm>
          <a:prstGeom prst="rect">
            <a:avLst/>
          </a:prstGeom>
        </p:spPr>
        <p:txBody>
          <a:bodyPr vert="horz" lIns="91440" tIns="45720" rIns="91440" bIns="45720" rtlCol="0" anchor="b"/>
          <a:lstStyle>
            <a:lvl1pPr algn="r">
              <a:defRPr sz="1200"/>
            </a:lvl1pPr>
          </a:lstStyle>
          <a:p>
            <a:fld id="{7DA371A3-64EC-4735-8565-D99D78279674}" type="slidenum">
              <a:rPr lang="en-GB" smtClean="0"/>
              <a:t>‹nr.›</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970939" y="0"/>
            <a:ext cx="3037840" cy="464820"/>
          </a:xfrm>
          <a:prstGeom prst="rect">
            <a:avLst/>
          </a:prstGeom>
        </p:spPr>
        <p:txBody>
          <a:bodyPr vert="horz" lIns="91440" tIns="45720" rIns="91440" bIns="45720" rtlCol="0"/>
          <a:lstStyle>
            <a:lvl1pPr algn="r">
              <a:defRPr sz="1200"/>
            </a:lvl1pPr>
          </a:lstStyle>
          <a:p>
            <a:fld id="{CD72A38B-F9FA-4036-A084-652409E98F08}" type="datetimeFigureOut">
              <a:rPr lang="en-GB" smtClean="0"/>
              <a:t>19/11/2024</a:t>
            </a:fld>
            <a:endParaRPr lang="en-GB"/>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6"/>
            <a:ext cx="3037840" cy="46482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970939" y="8829966"/>
            <a:ext cx="3037840" cy="464820"/>
          </a:xfrm>
          <a:prstGeom prst="rect">
            <a:avLst/>
          </a:prstGeom>
        </p:spPr>
        <p:txBody>
          <a:bodyPr vert="horz" lIns="91440" tIns="45720" rIns="91440" bIns="45720" rtlCol="0" anchor="b"/>
          <a:lstStyle>
            <a:lvl1pPr algn="r">
              <a:defRPr sz="1200"/>
            </a:lvl1pPr>
          </a:lstStyle>
          <a:p>
            <a:fld id="{49436F85-577F-4A92-A47F-D540A2BCC821}" type="slidenum">
              <a:rPr lang="en-GB" smtClean="0"/>
              <a:t>‹nr.›</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73489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du vil udskifte billedet</a:t>
            </a:r>
          </a:p>
        </p:txBody>
      </p:sp>
      <p:sp>
        <p:nvSpPr>
          <p:cNvPr id="2" name="Titel 2"/>
          <p:cNvSpPr>
            <a:spLocks noGrp="1"/>
          </p:cNvSpPr>
          <p:nvPr>
            <p:ph type="ctrTitle"/>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10733C-9034-4EF1-A134-C713BE098F55}" type="datetime1">
              <a:rPr lang="da-DK" smtClean="0"/>
              <a:t>19.11.2024</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4" y="620712"/>
            <a:ext cx="11012486"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B15854C8-09F9-49F3-9200-F6E55E50E9FD}" type="datetime1">
              <a:rPr lang="da-DK" smtClean="0"/>
              <a:t>19.11.2024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e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 </a:t>
            </a:r>
          </a:p>
        </p:txBody>
      </p:sp>
      <p:sp>
        <p:nvSpPr>
          <p:cNvPr id="4" name="Pladsholder til dato 3"/>
          <p:cNvSpPr>
            <a:spLocks noGrp="1"/>
          </p:cNvSpPr>
          <p:nvPr>
            <p:ph type="dt" sz="half" idx="10"/>
          </p:nvPr>
        </p:nvSpPr>
        <p:spPr/>
        <p:txBody>
          <a:bodyPr/>
          <a:lstStyle/>
          <a:p>
            <a:fld id="{68CF2C5F-F0E5-452B-A2F2-3EA33BA229B5}"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lle tekstlabel venstre og billed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a:t>
            </a:r>
            <a:br>
              <a:rPr lang="da-DK" sz="2400" spc="100" dirty="0">
                <a:solidFill>
                  <a:schemeClr val="bg1"/>
                </a:solidFill>
                <a:latin typeface="+mj-lt"/>
                <a:cs typeface="Microsoft New Tai Lue"/>
              </a:rPr>
            </a:br>
            <a:r>
              <a:rPr lang="da-DK" dirty="0"/>
              <a:t> </a:t>
            </a:r>
          </a:p>
        </p:txBody>
      </p:sp>
      <p:sp>
        <p:nvSpPr>
          <p:cNvPr id="4" name="Pladsholder til dato 3"/>
          <p:cNvSpPr>
            <a:spLocks noGrp="1"/>
          </p:cNvSpPr>
          <p:nvPr>
            <p:ph type="dt" sz="half" idx="10"/>
          </p:nvPr>
        </p:nvSpPr>
        <p:spPr/>
        <p:txBody>
          <a:bodyPr/>
          <a:lstStyle/>
          <a:p>
            <a:fld id="{27446445-93A7-4948-90C3-5E545867631D}"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or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p:txBody>
          <a:bodyPr/>
          <a:lstStyle/>
          <a:p>
            <a:fld id="{024DFD51-CB30-4E30-94A9-3C7B4B0535D6}"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 tekstlabel venst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a:t>
            </a:r>
            <a:br>
              <a:rPr lang="da-DK" dirty="0"/>
            </a:br>
            <a:r>
              <a:rPr lang="da-DK" dirty="0"/>
              <a:t>du vil udskifte billedet</a:t>
            </a:r>
          </a:p>
        </p:txBody>
      </p:sp>
      <p:sp>
        <p:nvSpPr>
          <p:cNvPr id="4" name="Pladsholder til dato 3"/>
          <p:cNvSpPr>
            <a:spLocks noGrp="1"/>
          </p:cNvSpPr>
          <p:nvPr>
            <p:ph type="dt" sz="half" idx="10"/>
          </p:nvPr>
        </p:nvSpPr>
        <p:spPr/>
        <p:txBody>
          <a:bodyPr/>
          <a:lstStyle/>
          <a:p>
            <a:fld id="{C8EE4329-2AA9-435B-BDB4-F4C3408B6DCE}"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sal-punktopstilling rød">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E964807-3496-47E8-915B-96DB96A167BC}"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da-DK" sz="15000" b="1" dirty="0">
                <a:solidFill>
                  <a:schemeClr val="bg1"/>
                </a:solidFill>
              </a:rPr>
              <a:t>”</a:t>
            </a:r>
          </a:p>
        </p:txBody>
      </p:sp>
      <p:sp>
        <p:nvSpPr>
          <p:cNvPr id="4" name="Pladsholder til dato 3"/>
          <p:cNvSpPr>
            <a:spLocks noGrp="1"/>
          </p:cNvSpPr>
          <p:nvPr>
            <p:ph type="dt" sz="half" idx="10"/>
          </p:nvPr>
        </p:nvSpPr>
        <p:spPr/>
        <p:txBody>
          <a:bodyPr/>
          <a:lstStyle/>
          <a:p>
            <a:fld id="{D8EEB03B-DE17-4D8C-BE2B-1AD42424342D}"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indent="0">
              <a:buNone/>
              <a:defRPr sz="2400" b="0" baseline="0">
                <a:solidFill>
                  <a:schemeClr val="bg1"/>
                </a:solidFill>
              </a:defRPr>
            </a:lvl1pPr>
          </a:lstStyle>
          <a:p>
            <a:pPr lvl="0"/>
            <a:r>
              <a:rPr lang="da-DK" dirty="0"/>
              <a:t>Navn, kilde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 spejlede tekst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6554F7B-C476-4203-AE9B-5470D905B3E4}"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 </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pPr lvl="0"/>
            <a:r>
              <a:rPr lang="da-DK" dirty="0"/>
              <a:t>Klik for at tilføje overskrift</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nitsoverskrif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E84363C-5D45-41B3-8FA7-E4A3C28213BA}"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pPr lvl="0"/>
            <a:r>
              <a:rPr lang="da-DK" dirty="0"/>
              <a:t>Klik for at tilføje tekst</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dirty="0"/>
              <a:t>Klik for at tilføje overskrift</a:t>
            </a:r>
          </a:p>
        </p:txBody>
      </p:sp>
      <p:sp>
        <p:nvSpPr>
          <p:cNvPr id="3" name="Pladsholder til dato 2"/>
          <p:cNvSpPr>
            <a:spLocks noGrp="1"/>
          </p:cNvSpPr>
          <p:nvPr>
            <p:ph type="dt" sz="half" idx="10"/>
          </p:nvPr>
        </p:nvSpPr>
        <p:spPr/>
        <p:txBody>
          <a:bodyPr/>
          <a:lstStyle/>
          <a:p>
            <a:fld id="{2F197C15-2114-4FA8-A531-51E467CB49E5}" type="datetime1">
              <a:rPr lang="da-DK" smtClean="0"/>
              <a:t>19.11.2024</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udskifte billedet</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64773BD-B564-4031-8BC1-8FE44AEFACDB}" type="datetime1">
              <a:rPr lang="da-DK" smtClean="0"/>
              <a:t>19.11.2024</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3F47E5B2-C656-407A-ACD0-1DF350477539}" type="datetime1">
              <a:rPr lang="da-DK" smtClean="0"/>
              <a:t>19.11.2024</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4267575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587376" y="1640495"/>
            <a:ext cx="1750290"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4:3-format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formaterne 4:3 og 16:9</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”tom”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576655" y="4237555"/>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587375" y="5678667"/>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157637" y="2940574"/>
            <a:ext cx="395416" cy="126627"/>
          </a:xfrm>
          <a:prstGeom prst="rect">
            <a:avLst/>
          </a:prstGeom>
        </p:spPr>
      </p:pic>
      <p:sp>
        <p:nvSpPr>
          <p:cNvPr id="52" name="Text Box 48"/>
          <p:cNvSpPr txBox="1">
            <a:spLocks noChangeArrowheads="1"/>
          </p:cNvSpPr>
          <p:nvPr userDrawn="1"/>
        </p:nvSpPr>
        <p:spPr bwMode="auto">
          <a:xfrm>
            <a:off x="2587038" y="2582327"/>
            <a:ext cx="162424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576655" y="3571524"/>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4728822" y="4141417"/>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henholdsvis 4:3- og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http://image.ku.dk/lightbox/211/13407586855728741badb20/</a:t>
            </a:r>
            <a:r>
              <a:rPr lang="da-DK" sz="800" b="0" baseline="0" noProof="1">
                <a:solidFill>
                  <a:schemeClr val="accent4"/>
                </a:solidFill>
                <a:latin typeface="+mj-lt"/>
                <a:cs typeface="Arial" panose="020B0604020202020204" pitchFamily="34" charset="0"/>
                <a:hlinkClick r:id="rId4"/>
              </a:rPr>
              <a:t> </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6691561" y="4765322"/>
            <a:ext cx="1634624"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2"/>
              </a:rPr>
              <a:t>www.designguide.ku.dk/ku/</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skabeloner/powerpoint/</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61"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2"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3" name="Text Box 48"/>
          <p:cNvSpPr txBox="1">
            <a:spLocks noChangeArrowheads="1"/>
          </p:cNvSpPr>
          <p:nvPr userDrawn="1"/>
        </p:nvSpPr>
        <p:spPr bwMode="auto">
          <a:xfrm>
            <a:off x="2564067"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231619" y="1844048"/>
            <a:ext cx="235367" cy="418987"/>
          </a:xfrm>
          <a:prstGeom prst="rect">
            <a:avLst/>
          </a:prstGeom>
        </p:spPr>
      </p:pic>
      <p:sp>
        <p:nvSpPr>
          <p:cNvPr id="65" name="Freeform 10"/>
          <p:cNvSpPr>
            <a:spLocks noChangeAspect="1"/>
          </p:cNvSpPr>
          <p:nvPr userDrawn="1"/>
        </p:nvSpPr>
        <p:spPr>
          <a:xfrm rot="19800000">
            <a:off x="4404080" y="1900198"/>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66" name="Freeform 10"/>
          <p:cNvSpPr>
            <a:spLocks noChangeAspect="1"/>
          </p:cNvSpPr>
          <p:nvPr userDrawn="1"/>
        </p:nvSpPr>
        <p:spPr>
          <a:xfrm rot="19800000">
            <a:off x="4416414" y="2138150"/>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Tree>
    <p:extLst>
      <p:ext uri="{BB962C8B-B14F-4D97-AF65-F5344CB8AC3E}">
        <p14:creationId xmlns:p14="http://schemas.microsoft.com/office/powerpoint/2010/main" val="2740279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9" y="304800"/>
            <a:ext cx="6597692" cy="719424"/>
          </a:xfrm>
        </p:spPr>
        <p:txBody>
          <a:bodyPr anchor="b"/>
          <a:lstStyle>
            <a:lvl1pPr algn="l">
              <a:defRPr sz="2200" b="0"/>
            </a:lvl1pPr>
          </a:lstStyle>
          <a:p>
            <a:r>
              <a:rPr lang="en-US"/>
              <a:t>Click to edit Master title style</a:t>
            </a:r>
            <a:endParaRPr/>
          </a:p>
        </p:txBody>
      </p:sp>
      <p:sp>
        <p:nvSpPr>
          <p:cNvPr id="3" name="Content Placeholder 2"/>
          <p:cNvSpPr>
            <a:spLocks noGrp="1"/>
          </p:cNvSpPr>
          <p:nvPr>
            <p:ph idx="1"/>
          </p:nvPr>
        </p:nvSpPr>
        <p:spPr>
          <a:xfrm>
            <a:off x="4557484" y="2292825"/>
            <a:ext cx="6612168" cy="3833339"/>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4572001" y="1160463"/>
            <a:ext cx="6597692" cy="9540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98566-5F7B-A44B-A434-81D2BB0756A1}" type="datetime1">
              <a:rPr lang="da-DK" smtClean="0"/>
              <a:t>19.11.2024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CC888B-D9F9-4E54-B722-F151A9F45E95}" type="slidenum">
              <a:rPr lang="en-US" smtClean="0"/>
              <a:t>‹nr.›</a:t>
            </a:fld>
            <a:endParaRPr lang="en-US"/>
          </a:p>
        </p:txBody>
      </p:sp>
    </p:spTree>
    <p:extLst>
      <p:ext uri="{BB962C8B-B14F-4D97-AF65-F5344CB8AC3E}">
        <p14:creationId xmlns:p14="http://schemas.microsoft.com/office/powerpoint/2010/main" val="361051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højre ">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br>
              <a:rPr lang="da-DK" dirty="0"/>
            </a:br>
            <a:r>
              <a:rPr lang="da-DK" dirty="0"/>
              <a:t> </a:t>
            </a:r>
          </a:p>
        </p:txBody>
      </p:sp>
      <p:sp>
        <p:nvSpPr>
          <p:cNvPr id="2" name="Titel 2"/>
          <p:cNvSpPr>
            <a:spLocks noGrp="1"/>
          </p:cNvSpPr>
          <p:nvPr>
            <p:ph type="ctrTitle"/>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333159E-FBB4-453B-BB73-EC3ABA0B9EC3}" type="datetime1">
              <a:rPr lang="da-DK" smtClean="0"/>
              <a:t>19.11.2024</a:t>
            </a:fld>
            <a:endParaRPr lang="da-DK"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72EBC29C-0917-4C4D-9E80-3B6188930562}" type="datetime1">
              <a:rPr lang="da-DK" smtClean="0"/>
              <a:t>19.11.2024</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da-DK" dirty="0"/>
              <a:t>Navn på oplægsholder, KU-enhed, sted og dato</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880D59A-D7B0-4B9B-8B78-E4C3DDBABBD4}" type="datetime1">
              <a:rPr lang="da-DK" smtClean="0"/>
              <a:t>19.11.2024</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ACD5312-4BB5-4AD3-ABB6-C66798F20444}" type="datetime1">
              <a:rPr lang="da-DK" smtClean="0"/>
              <a:t>19.11.2024</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‹nr.›</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da-DK" dirty="0"/>
              <a:t>Klik for at tilføje overskrift</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3C829339-1C74-4825-ADEB-BCD7E13EFC81}" type="datetime1">
              <a:rPr lang="da-DK" smtClean="0"/>
              <a:t>19.11.2024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5" y="620712"/>
            <a:ext cx="11012486" cy="865187"/>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7822542C-E4D2-4366-8573-42718107279F}" type="datetime1">
              <a:rPr lang="da-DK" smtClean="0"/>
              <a:t>19.11.2024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‹nr.›</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5"/>
          <a:srcRect l="12043" t="11448" r="17199" b="13844"/>
          <a:stretch/>
        </p:blipFill>
        <p:spPr>
          <a:xfrm>
            <a:off x="335534" y="63578"/>
            <a:ext cx="166516" cy="211296"/>
          </a:xfrm>
          <a:prstGeom prst="rect">
            <a:avLst/>
          </a:prstGeom>
        </p:spPr>
      </p:pic>
      <p:pic>
        <p:nvPicPr>
          <p:cNvPr id="9"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54698" y="96467"/>
            <a:ext cx="2346641" cy="159521"/>
          </a:xfrm>
          <a:prstGeom prst="rect">
            <a:avLst/>
          </a:prstGeom>
        </p:spPr>
      </p:pic>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‹nr.›</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4276E65D-4FB3-40ED-B65A-20F69F4A226A}" type="datetime1">
              <a:rPr lang="da-DK" smtClean="0"/>
              <a:t>19.11.2024</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 id="2147483691" r:id="rId23"/>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1" y="-56664"/>
            <a:ext cx="12811432" cy="6914664"/>
          </a:xfrm>
          <a:prstGeom prst="rect">
            <a:avLst/>
          </a:prstGeom>
        </p:spPr>
      </p:pic>
      <p:sp>
        <p:nvSpPr>
          <p:cNvPr id="2" name="Title 1"/>
          <p:cNvSpPr>
            <a:spLocks noGrp="1"/>
          </p:cNvSpPr>
          <p:nvPr>
            <p:ph type="ctrTitle"/>
          </p:nvPr>
        </p:nvSpPr>
        <p:spPr/>
        <p:txBody>
          <a:bodyPr/>
          <a:lstStyle/>
          <a:p>
            <a:endParaRPr lang="da-DK" dirty="0"/>
          </a:p>
        </p:txBody>
      </p:sp>
      <p:sp>
        <p:nvSpPr>
          <p:cNvPr id="3" name="Subtitle 2"/>
          <p:cNvSpPr>
            <a:spLocks noGrp="1"/>
          </p:cNvSpPr>
          <p:nvPr>
            <p:ph type="subTitle" idx="1"/>
          </p:nvPr>
        </p:nvSpPr>
        <p:spPr>
          <a:xfrm>
            <a:off x="588964" y="2539453"/>
            <a:ext cx="4946648" cy="726435"/>
          </a:xfrm>
        </p:spPr>
        <p:txBody>
          <a:bodyPr/>
          <a:lstStyle/>
          <a:p>
            <a:r>
              <a:rPr lang="da-DK" sz="2000" dirty="0"/>
              <a:t>Eksamenstræning 2</a:t>
            </a:r>
          </a:p>
        </p:txBody>
      </p:sp>
      <p:sp>
        <p:nvSpPr>
          <p:cNvPr id="4" name="Text Placeholder 3"/>
          <p:cNvSpPr>
            <a:spLocks noGrp="1"/>
          </p:cNvSpPr>
          <p:nvPr>
            <p:ph type="body" sz="quarter" idx="13"/>
          </p:nvPr>
        </p:nvSpPr>
        <p:spPr/>
        <p:txBody>
          <a:bodyPr/>
          <a:lstStyle/>
          <a:p>
            <a:r>
              <a:rPr lang="da-DK" dirty="0"/>
              <a:t>Thomas Just Sørensen</a:t>
            </a:r>
          </a:p>
          <a:p>
            <a:r>
              <a:rPr lang="da-DK" dirty="0"/>
              <a:t>Nano-Science Centeret</a:t>
            </a:r>
          </a:p>
          <a:p>
            <a:r>
              <a:rPr lang="da-DK" dirty="0"/>
              <a:t>Kemisk Institut</a:t>
            </a:r>
          </a:p>
        </p:txBody>
      </p:sp>
      <p:sp>
        <p:nvSpPr>
          <p:cNvPr id="8" name="Text Placeholder 7"/>
          <p:cNvSpPr>
            <a:spLocks noGrp="1"/>
          </p:cNvSpPr>
          <p:nvPr>
            <p:ph type="body" sz="quarter" idx="14"/>
          </p:nvPr>
        </p:nvSpPr>
        <p:spPr/>
        <p:txBody>
          <a:bodyPr/>
          <a:lstStyle/>
          <a:p>
            <a:r>
              <a:rPr lang="da-DK" dirty="0"/>
              <a:t>Grundlæggende </a:t>
            </a:r>
            <a:r>
              <a:rPr lang="da-DK" dirty="0" err="1"/>
              <a:t>nanokemi</a:t>
            </a:r>
            <a:endParaRPr lang="da-DK" dirty="0"/>
          </a:p>
        </p:txBody>
      </p:sp>
    </p:spTree>
    <p:extLst>
      <p:ext uri="{BB962C8B-B14F-4D97-AF65-F5344CB8AC3E}">
        <p14:creationId xmlns:p14="http://schemas.microsoft.com/office/powerpoint/2010/main" val="2634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3</a:t>
            </a:r>
          </a:p>
        </p:txBody>
      </p:sp>
      <p:sp>
        <p:nvSpPr>
          <p:cNvPr id="4" name="Content Placeholder 3"/>
          <p:cNvSpPr>
            <a:spLocks noGrp="1"/>
          </p:cNvSpPr>
          <p:nvPr>
            <p:ph sz="half" idx="2"/>
          </p:nvPr>
        </p:nvSpPr>
        <p:spPr/>
        <p:txBody>
          <a:bodyPr/>
          <a:lstStyle/>
          <a:p>
            <a:pPr marL="0" indent="0">
              <a:buNone/>
            </a:pPr>
            <a:r>
              <a:rPr lang="da-DK" dirty="0"/>
              <a:t>c)</a:t>
            </a:r>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10</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14234"/>
            <a:ext cx="5357812" cy="2516969"/>
          </a:xfrm>
          <a:prstGeom prst="rect">
            <a:avLst/>
          </a:prstGeom>
        </p:spPr>
      </p:pic>
      <p:pic>
        <p:nvPicPr>
          <p:cNvPr id="14" name="Picture 13"/>
          <p:cNvPicPr>
            <a:picLocks noChangeAspect="1"/>
          </p:cNvPicPr>
          <p:nvPr/>
        </p:nvPicPr>
        <p:blipFill>
          <a:blip r:embed="rId3"/>
          <a:stretch>
            <a:fillRect/>
          </a:stretch>
        </p:blipFill>
        <p:spPr>
          <a:xfrm>
            <a:off x="6728389" y="686421"/>
            <a:ext cx="3476705" cy="2089722"/>
          </a:xfrm>
          <a:prstGeom prst="rect">
            <a:avLst/>
          </a:prstGeom>
        </p:spPr>
      </p:pic>
      <p:pic>
        <p:nvPicPr>
          <p:cNvPr id="3" name="Picture 2"/>
          <p:cNvPicPr>
            <a:picLocks noChangeAspect="1"/>
          </p:cNvPicPr>
          <p:nvPr/>
        </p:nvPicPr>
        <p:blipFill>
          <a:blip r:embed="rId4"/>
          <a:stretch>
            <a:fillRect/>
          </a:stretch>
        </p:blipFill>
        <p:spPr>
          <a:xfrm>
            <a:off x="8437369" y="2078398"/>
            <a:ext cx="3476705" cy="2089722"/>
          </a:xfrm>
          <a:prstGeom prst="rect">
            <a:avLst/>
          </a:prstGeom>
        </p:spPr>
      </p:pic>
      <p:pic>
        <p:nvPicPr>
          <p:cNvPr id="7" name="Picture 6"/>
          <p:cNvPicPr>
            <a:picLocks noChangeAspect="1"/>
          </p:cNvPicPr>
          <p:nvPr/>
        </p:nvPicPr>
        <p:blipFill>
          <a:blip r:embed="rId5"/>
          <a:stretch>
            <a:fillRect/>
          </a:stretch>
        </p:blipFill>
        <p:spPr>
          <a:xfrm>
            <a:off x="6641566" y="4194355"/>
            <a:ext cx="3476705" cy="2089722"/>
          </a:xfrm>
          <a:prstGeom prst="rect">
            <a:avLst/>
          </a:prstGeom>
        </p:spPr>
      </p:pic>
    </p:spTree>
    <p:extLst>
      <p:ext uri="{BB962C8B-B14F-4D97-AF65-F5344CB8AC3E}">
        <p14:creationId xmlns:p14="http://schemas.microsoft.com/office/powerpoint/2010/main" val="122057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3</a:t>
            </a:r>
          </a:p>
        </p:txBody>
      </p:sp>
      <p:sp>
        <p:nvSpPr>
          <p:cNvPr id="4" name="Content Placeholder 3"/>
          <p:cNvSpPr>
            <a:spLocks noGrp="1"/>
          </p:cNvSpPr>
          <p:nvPr>
            <p:ph sz="half" idx="2"/>
          </p:nvPr>
        </p:nvSpPr>
        <p:spPr/>
        <p:txBody>
          <a:bodyPr>
            <a:normAutofit fontScale="92500" lnSpcReduction="10000"/>
          </a:bodyPr>
          <a:lstStyle/>
          <a:p>
            <a:pPr marL="0" indent="0">
              <a:buNone/>
            </a:pPr>
            <a:r>
              <a:rPr lang="da-DK" dirty="0"/>
              <a:t>d)</a:t>
            </a:r>
          </a:p>
          <a:p>
            <a:pPr marL="0" indent="0">
              <a:buNone/>
            </a:pPr>
            <a:r>
              <a:rPr lang="da-DK" dirty="0"/>
              <a:t>ΔG = -70,6 </a:t>
            </a:r>
            <a:r>
              <a:rPr lang="en-DK" dirty="0"/>
              <a:t>–</a:t>
            </a:r>
            <a:r>
              <a:rPr lang="da-DK" dirty="0"/>
              <a:t> T(-0,01766) kJ/mol = 0</a:t>
            </a:r>
          </a:p>
          <a:p>
            <a:pPr marL="0" indent="0">
              <a:buNone/>
            </a:pPr>
            <a:r>
              <a:rPr lang="da-DK" dirty="0"/>
              <a:t>70,6 = T(0,01766) = </a:t>
            </a:r>
            <a:r>
              <a:rPr lang="en-DK" dirty="0">
                <a:latin typeface="Malgun Gothic" panose="020B0503020000020004" pitchFamily="34" charset="-127"/>
                <a:ea typeface="Malgun Gothic" panose="020B0503020000020004" pitchFamily="34" charset="-127"/>
              </a:rPr>
              <a:t>⇔</a:t>
            </a:r>
            <a:r>
              <a:rPr lang="en-US" dirty="0">
                <a:latin typeface="Malgun Gothic" panose="020B0503020000020004" pitchFamily="34" charset="-127"/>
                <a:ea typeface="Malgun Gothic" panose="020B0503020000020004" pitchFamily="34" charset="-127"/>
              </a:rPr>
              <a:t> T = 70,6/0,01766 = </a:t>
            </a:r>
            <a:r>
              <a:rPr lang="en-US" u="sng" dirty="0">
                <a:latin typeface="Malgun Gothic" panose="020B0503020000020004" pitchFamily="34" charset="-127"/>
                <a:ea typeface="Malgun Gothic" panose="020B0503020000020004" pitchFamily="34" charset="-127"/>
              </a:rPr>
              <a:t>3998K</a:t>
            </a:r>
            <a:endParaRPr lang="da-DK" u="sng" dirty="0"/>
          </a:p>
          <a:p>
            <a:pPr marL="0" indent="0">
              <a:buNone/>
            </a:pPr>
            <a:r>
              <a:rPr lang="da-DK" dirty="0"/>
              <a:t>ΔG = -62,79 </a:t>
            </a:r>
            <a:r>
              <a:rPr lang="en-DK" dirty="0"/>
              <a:t>–</a:t>
            </a:r>
            <a:r>
              <a:rPr lang="da-DK" dirty="0"/>
              <a:t> T(-0,01129) kJ/mol = 0</a:t>
            </a:r>
          </a:p>
          <a:p>
            <a:pPr marL="0" indent="0">
              <a:buNone/>
            </a:pPr>
            <a:r>
              <a:rPr lang="da-DK" dirty="0"/>
              <a:t>62,79 = T(0,01129) </a:t>
            </a:r>
            <a:r>
              <a:rPr lang="en-DK" dirty="0">
                <a:latin typeface="Malgun Gothic" panose="020B0503020000020004" pitchFamily="34" charset="-127"/>
                <a:ea typeface="Malgun Gothic" panose="020B0503020000020004" pitchFamily="34" charset="-127"/>
              </a:rPr>
              <a:t>⇔</a:t>
            </a:r>
            <a:r>
              <a:rPr lang="en-US" dirty="0">
                <a:latin typeface="Malgun Gothic" panose="020B0503020000020004" pitchFamily="34" charset="-127"/>
                <a:ea typeface="Malgun Gothic" panose="020B0503020000020004" pitchFamily="34" charset="-127"/>
              </a:rPr>
              <a:t> T = </a:t>
            </a:r>
            <a:r>
              <a:rPr lang="en-US" u="sng" dirty="0">
                <a:latin typeface="Malgun Gothic" panose="020B0503020000020004" pitchFamily="34" charset="-127"/>
                <a:ea typeface="Malgun Gothic" panose="020B0503020000020004" pitchFamily="34" charset="-127"/>
              </a:rPr>
              <a:t>5562K</a:t>
            </a:r>
            <a:endParaRPr lang="da-DK" u="sng" dirty="0"/>
          </a:p>
          <a:p>
            <a:pPr marL="0" indent="0">
              <a:buNone/>
            </a:pPr>
            <a:r>
              <a:rPr lang="da-DK" dirty="0"/>
              <a:t>ΔG = -214,09 </a:t>
            </a:r>
            <a:r>
              <a:rPr lang="en-DK" dirty="0"/>
              <a:t>–</a:t>
            </a:r>
            <a:r>
              <a:rPr lang="da-DK" dirty="0"/>
              <a:t> T(-0,1787) kJ/mol = 0</a:t>
            </a:r>
          </a:p>
          <a:p>
            <a:pPr marL="0" indent="0">
              <a:buNone/>
            </a:pPr>
            <a:r>
              <a:rPr lang="da-DK" dirty="0"/>
              <a:t>214,09 = T(0,1787) </a:t>
            </a:r>
            <a:r>
              <a:rPr lang="en-DK" dirty="0">
                <a:latin typeface="Malgun Gothic" panose="020B0503020000020004" pitchFamily="34" charset="-127"/>
                <a:ea typeface="Malgun Gothic" panose="020B0503020000020004" pitchFamily="34" charset="-127"/>
              </a:rPr>
              <a:t>⇔</a:t>
            </a:r>
            <a:r>
              <a:rPr lang="en-US" dirty="0">
                <a:latin typeface="Malgun Gothic" panose="020B0503020000020004" pitchFamily="34" charset="-127"/>
                <a:ea typeface="Malgun Gothic" panose="020B0503020000020004" pitchFamily="34" charset="-127"/>
              </a:rPr>
              <a:t> T = </a:t>
            </a:r>
            <a:r>
              <a:rPr lang="en-US" u="sng" dirty="0">
                <a:latin typeface="Malgun Gothic" panose="020B0503020000020004" pitchFamily="34" charset="-127"/>
                <a:ea typeface="Malgun Gothic" panose="020B0503020000020004" pitchFamily="34" charset="-127"/>
              </a:rPr>
              <a:t>1198K</a:t>
            </a:r>
            <a:endParaRPr lang="da-DK" u="sng" dirty="0"/>
          </a:p>
          <a:p>
            <a:pPr marL="0" indent="0">
              <a:buNone/>
            </a:pPr>
            <a:r>
              <a:rPr lang="da-DK" dirty="0"/>
              <a:t>e)</a:t>
            </a:r>
          </a:p>
          <a:p>
            <a:pPr marL="0" indent="0">
              <a:buNone/>
            </a:pPr>
            <a:r>
              <a:rPr lang="da-DK" u="sng" dirty="0"/>
              <a:t>Baseret på termodynamik alene, så danner hydroxylradikaler </a:t>
            </a:r>
            <a:r>
              <a:rPr lang="da-DK" u="sng" dirty="0" err="1"/>
              <a:t>hydrogenperoxid</a:t>
            </a:r>
            <a:r>
              <a:rPr lang="da-DK" u="sng" dirty="0"/>
              <a:t>.</a:t>
            </a:r>
            <a:endParaRPr lang="da-DK" dirty="0"/>
          </a:p>
          <a:p>
            <a:pPr marL="0" indent="0">
              <a:buNone/>
            </a:pPr>
            <a:endParaRPr lang="da-DK"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11</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14234"/>
            <a:ext cx="5357812" cy="2516969"/>
          </a:xfrm>
          <a:prstGeom prst="rect">
            <a:avLst/>
          </a:prstGeom>
        </p:spPr>
      </p:pic>
    </p:spTree>
    <p:extLst>
      <p:ext uri="{BB962C8B-B14F-4D97-AF65-F5344CB8AC3E}">
        <p14:creationId xmlns:p14="http://schemas.microsoft.com/office/powerpoint/2010/main" val="84539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4</a:t>
            </a:r>
          </a:p>
        </p:txBody>
      </p:sp>
      <p:sp>
        <p:nvSpPr>
          <p:cNvPr id="4" name="Content Placeholder 3"/>
          <p:cNvSpPr>
            <a:spLocks noGrp="1"/>
          </p:cNvSpPr>
          <p:nvPr>
            <p:ph sz="half" idx="2"/>
          </p:nvPr>
        </p:nvSpPr>
        <p:spPr/>
        <p:txBody>
          <a:bodyPr>
            <a:normAutofit fontScale="92500" lnSpcReduction="20000"/>
          </a:bodyPr>
          <a:lstStyle/>
          <a:p>
            <a:pPr marL="0" indent="0">
              <a:buNone/>
            </a:pPr>
            <a:r>
              <a:rPr lang="da-DK" sz="1600" dirty="0"/>
              <a:t>a)</a:t>
            </a:r>
          </a:p>
          <a:p>
            <a:pPr marL="0" indent="0">
              <a:buNone/>
            </a:pPr>
            <a:endParaRPr lang="da-DK" sz="1600" dirty="0"/>
          </a:p>
          <a:p>
            <a:pPr marL="0" indent="0">
              <a:buNone/>
            </a:pPr>
            <a:endParaRPr lang="da-DK" sz="1600" dirty="0"/>
          </a:p>
          <a:p>
            <a:pPr marL="0" indent="0">
              <a:buNone/>
            </a:pPr>
            <a:r>
              <a:rPr lang="da-DK" sz="1600" dirty="0"/>
              <a:t>b)</a:t>
            </a:r>
          </a:p>
          <a:p>
            <a:pPr marL="0" indent="0">
              <a:buNone/>
            </a:pPr>
            <a:r>
              <a:rPr lang="da-DK" sz="1600" dirty="0"/>
              <a:t>H</a:t>
            </a:r>
            <a:r>
              <a:rPr lang="da-DK" sz="1600" baseline="-25000" dirty="0"/>
              <a:t>2</a:t>
            </a:r>
            <a:r>
              <a:rPr lang="da-DK" sz="1600" dirty="0"/>
              <a:t>O</a:t>
            </a:r>
            <a:r>
              <a:rPr lang="da-DK" sz="1600" baseline="-25000" dirty="0"/>
              <a:t>2</a:t>
            </a:r>
            <a:r>
              <a:rPr lang="da-DK" sz="1600" dirty="0"/>
              <a:t>(</a:t>
            </a:r>
            <a:r>
              <a:rPr lang="da-DK" sz="1600" dirty="0" err="1"/>
              <a:t>aq</a:t>
            </a:r>
            <a:r>
              <a:rPr lang="da-DK" sz="1600" dirty="0"/>
              <a:t>) + 2e</a:t>
            </a:r>
            <a:r>
              <a:rPr lang="da-DK" sz="1600" baseline="30000" dirty="0"/>
              <a:t>-</a:t>
            </a:r>
            <a:r>
              <a:rPr lang="da-DK" sz="1600" dirty="0"/>
              <a:t> + 2H</a:t>
            </a:r>
            <a:r>
              <a:rPr lang="da-DK" sz="1600" baseline="30000" dirty="0"/>
              <a:t>+</a:t>
            </a:r>
            <a:r>
              <a:rPr lang="da-DK" sz="1600" dirty="0"/>
              <a:t> = 2H</a:t>
            </a:r>
            <a:r>
              <a:rPr lang="da-DK" sz="1600" baseline="-25000" dirty="0"/>
              <a:t>2</a:t>
            </a:r>
            <a:r>
              <a:rPr lang="da-DK" sz="1600" dirty="0"/>
              <a:t>O(l)</a:t>
            </a:r>
          </a:p>
          <a:p>
            <a:pPr marL="0" indent="0">
              <a:buNone/>
            </a:pPr>
            <a:r>
              <a:rPr lang="da-DK" sz="1600" dirty="0"/>
              <a:t>c) </a:t>
            </a:r>
          </a:p>
          <a:p>
            <a:pPr marL="0" indent="0">
              <a:buNone/>
            </a:pPr>
            <a:r>
              <a:rPr lang="da-DK" sz="1600" dirty="0"/>
              <a:t>H</a:t>
            </a:r>
            <a:r>
              <a:rPr lang="da-DK" sz="1600" baseline="-25000" dirty="0"/>
              <a:t>2</a:t>
            </a:r>
            <a:r>
              <a:rPr lang="da-DK" sz="1600" dirty="0"/>
              <a:t>Q(</a:t>
            </a:r>
            <a:r>
              <a:rPr lang="da-DK" sz="1600" dirty="0" err="1"/>
              <a:t>aq</a:t>
            </a:r>
            <a:r>
              <a:rPr lang="da-DK" sz="1600" dirty="0"/>
              <a:t>) + H</a:t>
            </a:r>
            <a:r>
              <a:rPr lang="da-DK" sz="1600" baseline="-25000" dirty="0"/>
              <a:t>2</a:t>
            </a:r>
            <a:r>
              <a:rPr lang="da-DK" sz="1600" dirty="0"/>
              <a:t>O</a:t>
            </a:r>
            <a:r>
              <a:rPr lang="da-DK" sz="1600" baseline="-25000" dirty="0"/>
              <a:t>2</a:t>
            </a:r>
            <a:r>
              <a:rPr lang="da-DK" sz="1600" dirty="0"/>
              <a:t>(</a:t>
            </a:r>
            <a:r>
              <a:rPr lang="da-DK" sz="1600" dirty="0" err="1"/>
              <a:t>aq</a:t>
            </a:r>
            <a:r>
              <a:rPr lang="da-DK" sz="1600" dirty="0"/>
              <a:t>) = Q(</a:t>
            </a:r>
            <a:r>
              <a:rPr lang="da-DK" sz="1600" dirty="0" err="1"/>
              <a:t>aq</a:t>
            </a:r>
            <a:r>
              <a:rPr lang="da-DK" sz="1600" dirty="0"/>
              <a:t>) + 2H</a:t>
            </a:r>
            <a:r>
              <a:rPr lang="da-DK" sz="1600" baseline="-25000" dirty="0"/>
              <a:t>2</a:t>
            </a:r>
            <a:r>
              <a:rPr lang="da-DK" sz="1600" dirty="0"/>
              <a:t>O(l)</a:t>
            </a:r>
          </a:p>
          <a:p>
            <a:pPr marL="0" indent="0">
              <a:buNone/>
            </a:pPr>
            <a:r>
              <a:rPr lang="da-DK" sz="1600" i="1" dirty="0" err="1"/>
              <a:t>E</a:t>
            </a:r>
            <a:r>
              <a:rPr lang="da-DK" sz="1600" i="1" baseline="-25000" dirty="0" err="1"/>
              <a:t>celle</a:t>
            </a:r>
            <a:r>
              <a:rPr lang="da-DK" sz="1600" dirty="0"/>
              <a:t> = 1,776 V </a:t>
            </a:r>
            <a:r>
              <a:rPr lang="en-DK" sz="1600" dirty="0"/>
              <a:t>–</a:t>
            </a:r>
            <a:r>
              <a:rPr lang="da-DK" sz="1600" dirty="0"/>
              <a:t> 0,699 V = 1,077 V</a:t>
            </a:r>
          </a:p>
          <a:p>
            <a:pPr marL="0" indent="0">
              <a:buNone/>
            </a:pPr>
            <a:r>
              <a:rPr lang="da-DK" sz="1600" dirty="0"/>
              <a:t>ΔG = -n*</a:t>
            </a:r>
            <a:r>
              <a:rPr lang="da-DK" sz="1600" i="1" dirty="0"/>
              <a:t>F</a:t>
            </a:r>
            <a:r>
              <a:rPr lang="da-DK" sz="1600" dirty="0"/>
              <a:t>*</a:t>
            </a:r>
            <a:r>
              <a:rPr lang="da-DK" sz="1600" i="1" dirty="0"/>
              <a:t>E</a:t>
            </a:r>
            <a:r>
              <a:rPr lang="da-DK" sz="1600" dirty="0"/>
              <a:t> = 2*</a:t>
            </a:r>
            <a:r>
              <a:rPr lang="en-DK" sz="1600" dirty="0"/>
              <a:t>96</a:t>
            </a:r>
            <a:r>
              <a:rPr lang="en-US" sz="1600" dirty="0"/>
              <a:t>.</a:t>
            </a:r>
            <a:r>
              <a:rPr lang="en-DK" sz="1600" dirty="0"/>
              <a:t>485</a:t>
            </a:r>
            <a:r>
              <a:rPr lang="en-US" sz="1600" dirty="0"/>
              <a:t>*1,077 J/</a:t>
            </a:r>
            <a:r>
              <a:rPr lang="en-US" sz="1600" dirty="0" err="1"/>
              <a:t>mol</a:t>
            </a:r>
            <a:r>
              <a:rPr lang="en-US" sz="1600" dirty="0"/>
              <a:t>= </a:t>
            </a:r>
            <a:r>
              <a:rPr lang="en-US" sz="1600" i="1" u="sng" dirty="0"/>
              <a:t>-</a:t>
            </a:r>
            <a:r>
              <a:rPr lang="en-US" sz="1600" u="sng" dirty="0"/>
              <a:t>207,83 kJ/</a:t>
            </a:r>
            <a:r>
              <a:rPr lang="en-US" sz="1600" u="sng" dirty="0" err="1"/>
              <a:t>mol</a:t>
            </a:r>
            <a:endParaRPr lang="da-DK" dirty="0"/>
          </a:p>
          <a:p>
            <a:pPr marL="0" indent="0">
              <a:buNone/>
            </a:pPr>
            <a:r>
              <a:rPr lang="da-DK" sz="1600" dirty="0"/>
              <a:t>K = e^(207.830/(8,3145*298)) = </a:t>
            </a:r>
            <a:r>
              <a:rPr lang="da-DK" sz="1600" u="sng" dirty="0"/>
              <a:t>2,68E+36</a:t>
            </a:r>
          </a:p>
          <a:p>
            <a:pPr marL="0" indent="0">
              <a:buNone/>
            </a:pPr>
            <a:r>
              <a:rPr lang="da-DK" sz="1600" dirty="0"/>
              <a:t>d)</a:t>
            </a:r>
          </a:p>
          <a:p>
            <a:pPr marL="0" indent="0">
              <a:buNone/>
            </a:pPr>
            <a:r>
              <a:rPr lang="da-DK" sz="1600" dirty="0"/>
              <a:t>Hvis vi skal kunne regne temperaturen ud, skal vi kende varmeudviklingen = ΔH [kJ/mol]. Vi skal kende varmekapaciteten  </a:t>
            </a:r>
            <a:r>
              <a:rPr lang="da-DK" sz="1600" dirty="0" err="1"/>
              <a:t>c</a:t>
            </a:r>
            <a:r>
              <a:rPr lang="da-DK" sz="1600" baseline="-25000" dirty="0" err="1"/>
              <a:t>P</a:t>
            </a:r>
            <a:r>
              <a:rPr lang="da-DK" sz="1600" dirty="0"/>
              <a:t> [J/</a:t>
            </a:r>
            <a:r>
              <a:rPr lang="da-DK" sz="1600" dirty="0" err="1"/>
              <a:t>gK</a:t>
            </a:r>
            <a:r>
              <a:rPr lang="da-DK" sz="1600" dirty="0"/>
              <a:t>] af væsken, stofmængden af reagenser [mol] og massen af væske [g] for at regne ud hvor varmt det bliver.</a:t>
            </a:r>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12</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522878"/>
            <a:ext cx="5357812" cy="289968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791526211"/>
              </p:ext>
            </p:extLst>
          </p:nvPr>
        </p:nvGraphicFramePr>
        <p:xfrm>
          <a:off x="6756627" y="1279715"/>
          <a:ext cx="2922587" cy="1128713"/>
        </p:xfrm>
        <a:graphic>
          <a:graphicData uri="http://schemas.openxmlformats.org/presentationml/2006/ole">
            <mc:AlternateContent xmlns:mc="http://schemas.openxmlformats.org/markup-compatibility/2006">
              <mc:Choice xmlns:v="urn:schemas-microsoft-com:vml" Requires="v">
                <p:oleObj name="CS ChemDraw Drawing" r:id="rId3" imgW="2922292" imgH="1128290" progId="ChemDraw.Document.6.0">
                  <p:embed/>
                </p:oleObj>
              </mc:Choice>
              <mc:Fallback>
                <p:oleObj name="CS ChemDraw Drawing" r:id="rId3" imgW="2922292" imgH="1128290" progId="ChemDraw.Document.6.0">
                  <p:embed/>
                  <p:pic>
                    <p:nvPicPr>
                      <p:cNvPr id="0" name=""/>
                      <p:cNvPicPr/>
                      <p:nvPr/>
                    </p:nvPicPr>
                    <p:blipFill>
                      <a:blip r:embed="rId4"/>
                      <a:stretch>
                        <a:fillRect/>
                      </a:stretch>
                    </p:blipFill>
                    <p:spPr>
                      <a:xfrm>
                        <a:off x="6756627" y="1279715"/>
                        <a:ext cx="2922587" cy="1128713"/>
                      </a:xfrm>
                      <a:prstGeom prst="rect">
                        <a:avLst/>
                      </a:prstGeom>
                    </p:spPr>
                  </p:pic>
                </p:oleObj>
              </mc:Fallback>
            </mc:AlternateContent>
          </a:graphicData>
        </a:graphic>
      </p:graphicFrame>
    </p:spTree>
    <p:extLst>
      <p:ext uri="{BB962C8B-B14F-4D97-AF65-F5344CB8AC3E}">
        <p14:creationId xmlns:p14="http://schemas.microsoft.com/office/powerpoint/2010/main" val="45776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4</a:t>
            </a:r>
          </a:p>
        </p:txBody>
      </p:sp>
      <p:sp>
        <p:nvSpPr>
          <p:cNvPr id="4" name="Content Placeholder 3"/>
          <p:cNvSpPr>
            <a:spLocks noGrp="1"/>
          </p:cNvSpPr>
          <p:nvPr>
            <p:ph sz="half" idx="2"/>
          </p:nvPr>
        </p:nvSpPr>
        <p:spPr>
          <a:xfrm>
            <a:off x="6034636" y="1755956"/>
            <a:ext cx="5356948" cy="3543562"/>
          </a:xfrm>
        </p:spPr>
        <p:txBody>
          <a:bodyPr>
            <a:normAutofit fontScale="92500" lnSpcReduction="20000"/>
          </a:bodyPr>
          <a:lstStyle/>
          <a:p>
            <a:pPr marL="0" indent="0">
              <a:buNone/>
            </a:pPr>
            <a:r>
              <a:rPr lang="en-US" sz="1600" dirty="0"/>
              <a:t>e)</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f)</a:t>
            </a:r>
          </a:p>
          <a:p>
            <a:pPr marL="0" indent="0">
              <a:buNone/>
            </a:pPr>
            <a:r>
              <a:rPr lang="en-US" sz="1600" i="1" dirty="0"/>
              <a:t>E</a:t>
            </a:r>
            <a:r>
              <a:rPr lang="en-US" sz="1600" dirty="0"/>
              <a:t> = </a:t>
            </a:r>
            <a:r>
              <a:rPr lang="en-US" sz="1600" i="1" dirty="0" err="1"/>
              <a:t>E</a:t>
            </a:r>
            <a:r>
              <a:rPr lang="en-US" sz="1600" baseline="-25000" dirty="0" err="1"/>
              <a:t>celle</a:t>
            </a:r>
            <a:r>
              <a:rPr lang="en-US" sz="1600" dirty="0"/>
              <a:t> </a:t>
            </a:r>
            <a:r>
              <a:rPr lang="en-DK" sz="1600" dirty="0"/>
              <a:t>–</a:t>
            </a:r>
            <a:r>
              <a:rPr lang="en-US" sz="1600" dirty="0"/>
              <a:t> RT/</a:t>
            </a:r>
            <a:r>
              <a:rPr lang="en-US" sz="1600" dirty="0" err="1"/>
              <a:t>n</a:t>
            </a:r>
            <a:r>
              <a:rPr lang="en-US" sz="1600" i="1" dirty="0" err="1"/>
              <a:t>F</a:t>
            </a:r>
            <a:r>
              <a:rPr lang="en-US" sz="1600" dirty="0"/>
              <a:t>*ln[red]/[ox]</a:t>
            </a:r>
            <a:r>
              <a:rPr lang="da-DK" sz="1600" dirty="0"/>
              <a:t> = 1,077 V </a:t>
            </a:r>
            <a:r>
              <a:rPr lang="en-DK" sz="1600" dirty="0"/>
              <a:t>–</a:t>
            </a:r>
            <a:r>
              <a:rPr lang="da-DK" sz="1600" dirty="0"/>
              <a:t> (8,3145*298)/2*96.485*</a:t>
            </a:r>
            <a:r>
              <a:rPr lang="da-DK" sz="1600" dirty="0" err="1"/>
              <a:t>ln</a:t>
            </a:r>
            <a:r>
              <a:rPr lang="da-DK" sz="1600" dirty="0"/>
              <a:t>(([H</a:t>
            </a:r>
            <a:r>
              <a:rPr lang="da-DK" sz="1600" baseline="-25000" dirty="0"/>
              <a:t>2</a:t>
            </a:r>
            <a:r>
              <a:rPr lang="da-DK" sz="1600" dirty="0"/>
              <a:t>O][Q])/([H</a:t>
            </a:r>
            <a:r>
              <a:rPr lang="da-DK" sz="1600" baseline="-25000" dirty="0"/>
              <a:t>2</a:t>
            </a:r>
            <a:r>
              <a:rPr lang="da-DK" sz="1600" dirty="0"/>
              <a:t>O</a:t>
            </a:r>
            <a:r>
              <a:rPr lang="da-DK" sz="1600" baseline="-25000" dirty="0"/>
              <a:t>2</a:t>
            </a:r>
            <a:r>
              <a:rPr lang="da-DK" sz="1600" dirty="0"/>
              <a:t>][H</a:t>
            </a:r>
            <a:r>
              <a:rPr lang="da-DK" sz="1600" baseline="-25000" dirty="0"/>
              <a:t>2</a:t>
            </a:r>
            <a:r>
              <a:rPr lang="da-DK" sz="1600" dirty="0"/>
              <a:t>Q])</a:t>
            </a:r>
            <a:r>
              <a:rPr lang="en-US" sz="1600" dirty="0"/>
              <a:t>)</a:t>
            </a:r>
            <a:br>
              <a:rPr lang="da-DK" sz="1600" dirty="0"/>
            </a:br>
            <a:r>
              <a:rPr lang="da-DK" sz="1600" dirty="0"/>
              <a:t>= 1,077 V </a:t>
            </a:r>
            <a:r>
              <a:rPr lang="en-DK" sz="1600" dirty="0"/>
              <a:t>–</a:t>
            </a:r>
            <a:r>
              <a:rPr lang="da-DK" sz="1600" dirty="0"/>
              <a:t> 0,0128*</a:t>
            </a:r>
            <a:r>
              <a:rPr lang="da-DK" sz="1600" dirty="0" err="1"/>
              <a:t>ln</a:t>
            </a:r>
            <a:r>
              <a:rPr lang="da-DK" sz="1600" dirty="0"/>
              <a:t>((1*0,022)/(0,20*0,008) = </a:t>
            </a:r>
            <a:r>
              <a:rPr lang="da-DK" sz="1600" u="sng" dirty="0"/>
              <a:t>1,043 V</a:t>
            </a:r>
          </a:p>
          <a:p>
            <a:pPr marL="0" indent="0">
              <a:buNone/>
            </a:pPr>
            <a:r>
              <a:rPr lang="da-DK" sz="1600" dirty="0"/>
              <a:t>ΔG = -n*</a:t>
            </a:r>
            <a:r>
              <a:rPr lang="da-DK" sz="1600" i="1" dirty="0"/>
              <a:t>F</a:t>
            </a:r>
            <a:r>
              <a:rPr lang="da-DK" sz="1600" dirty="0"/>
              <a:t>*</a:t>
            </a:r>
            <a:r>
              <a:rPr lang="da-DK" sz="1600" i="1" dirty="0"/>
              <a:t>E</a:t>
            </a:r>
            <a:r>
              <a:rPr lang="da-DK" sz="1600" dirty="0"/>
              <a:t> = </a:t>
            </a:r>
            <a:r>
              <a:rPr lang="da-DK" sz="1600" u="sng" dirty="0"/>
              <a:t>201,26 kJ/mol</a:t>
            </a:r>
          </a:p>
          <a:p>
            <a:pPr marL="0" indent="0">
              <a:buNone/>
            </a:pPr>
            <a:r>
              <a:rPr lang="da-DK" sz="1600" dirty="0"/>
              <a:t>Ligevægt K= [Q]/([H</a:t>
            </a:r>
            <a:r>
              <a:rPr lang="da-DK" sz="1600" baseline="-25000" dirty="0"/>
              <a:t>2</a:t>
            </a:r>
            <a:r>
              <a:rPr lang="da-DK" sz="1600" dirty="0"/>
              <a:t>O</a:t>
            </a:r>
            <a:r>
              <a:rPr lang="da-DK" sz="1600" baseline="-25000" dirty="0"/>
              <a:t>2</a:t>
            </a:r>
            <a:r>
              <a:rPr lang="da-DK" sz="1600" dirty="0"/>
              <a:t>][H</a:t>
            </a:r>
            <a:r>
              <a:rPr lang="da-DK" sz="1600" baseline="-25000" dirty="0"/>
              <a:t>2</a:t>
            </a:r>
            <a:r>
              <a:rPr lang="da-DK" sz="1600" dirty="0"/>
              <a:t>Q]) = 2,68E+36</a:t>
            </a:r>
          </a:p>
          <a:p>
            <a:pPr marL="0" indent="0">
              <a:buNone/>
            </a:pPr>
            <a:r>
              <a:rPr lang="da-DK" sz="1600" dirty="0"/>
              <a:t>SÆL, men ligevægten er helt forskudt mod produkt, derfor </a:t>
            </a:r>
            <a:r>
              <a:rPr lang="da-DK" sz="1600" u="sng" dirty="0"/>
              <a:t>[Q] = 0,030 M, [H</a:t>
            </a:r>
            <a:r>
              <a:rPr lang="da-DK" sz="1600" u="sng" baseline="-25000" dirty="0"/>
              <a:t>2</a:t>
            </a:r>
            <a:r>
              <a:rPr lang="da-DK" sz="1600" u="sng" dirty="0"/>
              <a:t>Q] = 0 M, [H</a:t>
            </a:r>
            <a:r>
              <a:rPr lang="da-DK" sz="1600" u="sng" baseline="-25000" dirty="0"/>
              <a:t>2</a:t>
            </a:r>
            <a:r>
              <a:rPr lang="da-DK" sz="1600" u="sng" dirty="0"/>
              <a:t>O</a:t>
            </a:r>
            <a:r>
              <a:rPr lang="da-DK" sz="1600" u="sng" baseline="-25000" dirty="0"/>
              <a:t>2</a:t>
            </a:r>
            <a:r>
              <a:rPr lang="da-DK" sz="1600" u="sng" dirty="0"/>
              <a:t>] = 0,192 M</a:t>
            </a:r>
          </a:p>
          <a:p>
            <a:pPr marL="0" indent="0">
              <a:buNone/>
            </a:pPr>
            <a:endParaRPr lang="da-DK" sz="1600" dirty="0"/>
          </a:p>
          <a:p>
            <a:pPr marL="0" indent="0">
              <a:buNone/>
            </a:pPr>
            <a:endParaRPr lang="da-DK" sz="1600" dirty="0"/>
          </a:p>
          <a:p>
            <a:pPr marL="0" indent="0">
              <a:buNone/>
            </a:pPr>
            <a:endParaRPr lang="en-US" sz="16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13</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522878"/>
            <a:ext cx="5357812" cy="2899682"/>
          </a:xfrm>
          <a:prstGeom prst="rect">
            <a:avLst/>
          </a:prstGeom>
        </p:spPr>
      </p:pic>
      <p:sp>
        <p:nvSpPr>
          <p:cNvPr id="3" name="Flowchart: Magnetic Disk 2"/>
          <p:cNvSpPr/>
          <p:nvPr/>
        </p:nvSpPr>
        <p:spPr>
          <a:xfrm>
            <a:off x="7031356" y="1921329"/>
            <a:ext cx="816429" cy="1300842"/>
          </a:xfrm>
          <a:prstGeom prst="flowChartMagneticDisk">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Flowchart: Magnetic Disk 8"/>
          <p:cNvSpPr/>
          <p:nvPr/>
        </p:nvSpPr>
        <p:spPr>
          <a:xfrm>
            <a:off x="8081829" y="1921329"/>
            <a:ext cx="816429" cy="1300842"/>
          </a:xfrm>
          <a:prstGeom prst="flowChartMagneticDisk">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Block Arc 6"/>
          <p:cNvSpPr/>
          <p:nvPr/>
        </p:nvSpPr>
        <p:spPr>
          <a:xfrm>
            <a:off x="7673614" y="1772104"/>
            <a:ext cx="582386" cy="1323955"/>
          </a:xfrm>
          <a:prstGeom prst="blockArc">
            <a:avLst>
              <a:gd name="adj1" fmla="val 10800000"/>
              <a:gd name="adj2" fmla="val 181958"/>
              <a:gd name="adj3" fmla="val 146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1" name="Can 10"/>
          <p:cNvSpPr/>
          <p:nvPr/>
        </p:nvSpPr>
        <p:spPr>
          <a:xfrm>
            <a:off x="7195007" y="1490664"/>
            <a:ext cx="85180" cy="108108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a-DK"/>
          </a:p>
        </p:txBody>
      </p:sp>
      <p:sp>
        <p:nvSpPr>
          <p:cNvPr id="12" name="Can 11"/>
          <p:cNvSpPr/>
          <p:nvPr/>
        </p:nvSpPr>
        <p:spPr>
          <a:xfrm>
            <a:off x="8713110" y="1490664"/>
            <a:ext cx="85180" cy="1081086"/>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a-DK"/>
          </a:p>
        </p:txBody>
      </p:sp>
      <p:sp>
        <p:nvSpPr>
          <p:cNvPr id="13" name="Freeform 12"/>
          <p:cNvSpPr/>
          <p:nvPr/>
        </p:nvSpPr>
        <p:spPr>
          <a:xfrm>
            <a:off x="7239000" y="876948"/>
            <a:ext cx="1524000" cy="619838"/>
          </a:xfrm>
          <a:custGeom>
            <a:avLst/>
            <a:gdLst>
              <a:gd name="connsiteX0" fmla="*/ 0 w 1524000"/>
              <a:gd name="connsiteY0" fmla="*/ 619838 h 619838"/>
              <a:gd name="connsiteX1" fmla="*/ 582386 w 1524000"/>
              <a:gd name="connsiteY1" fmla="*/ 64666 h 619838"/>
              <a:gd name="connsiteX2" fmla="*/ 925286 w 1524000"/>
              <a:gd name="connsiteY2" fmla="*/ 48338 h 619838"/>
              <a:gd name="connsiteX3" fmla="*/ 1017814 w 1524000"/>
              <a:gd name="connsiteY3" fmla="*/ 396681 h 619838"/>
              <a:gd name="connsiteX4" fmla="*/ 1524000 w 1524000"/>
              <a:gd name="connsiteY4" fmla="*/ 619838 h 619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619838">
                <a:moveTo>
                  <a:pt x="0" y="619838"/>
                </a:moveTo>
                <a:cubicBezTo>
                  <a:pt x="214086" y="389877"/>
                  <a:pt x="428172" y="159916"/>
                  <a:pt x="582386" y="64666"/>
                </a:cubicBezTo>
                <a:cubicBezTo>
                  <a:pt x="736600" y="-30584"/>
                  <a:pt x="852715" y="-6998"/>
                  <a:pt x="925286" y="48338"/>
                </a:cubicBezTo>
                <a:cubicBezTo>
                  <a:pt x="997857" y="103674"/>
                  <a:pt x="918028" y="301431"/>
                  <a:pt x="1017814" y="396681"/>
                </a:cubicBezTo>
                <a:cubicBezTo>
                  <a:pt x="1117600" y="491931"/>
                  <a:pt x="1425121" y="585367"/>
                  <a:pt x="1524000" y="6198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p:cNvSpPr txBox="1"/>
          <p:nvPr/>
        </p:nvSpPr>
        <p:spPr>
          <a:xfrm>
            <a:off x="7031356" y="2671524"/>
            <a:ext cx="843643" cy="369332"/>
          </a:xfrm>
          <a:prstGeom prst="rect">
            <a:avLst/>
          </a:prstGeom>
          <a:noFill/>
        </p:spPr>
        <p:txBody>
          <a:bodyPr wrap="square" rtlCol="0">
            <a:spAutoFit/>
          </a:bodyPr>
          <a:lstStyle/>
          <a:p>
            <a:r>
              <a:rPr lang="da-DK" dirty="0"/>
              <a:t>H</a:t>
            </a:r>
            <a:r>
              <a:rPr lang="da-DK" baseline="-25000" dirty="0"/>
              <a:t>2</a:t>
            </a:r>
            <a:r>
              <a:rPr lang="da-DK" dirty="0"/>
              <a:t>Q</a:t>
            </a:r>
          </a:p>
        </p:txBody>
      </p:sp>
      <p:sp>
        <p:nvSpPr>
          <p:cNvPr id="15" name="TextBox 14"/>
          <p:cNvSpPr txBox="1"/>
          <p:nvPr/>
        </p:nvSpPr>
        <p:spPr>
          <a:xfrm>
            <a:off x="7425963" y="2470871"/>
            <a:ext cx="843643" cy="369332"/>
          </a:xfrm>
          <a:prstGeom prst="rect">
            <a:avLst/>
          </a:prstGeom>
          <a:noFill/>
        </p:spPr>
        <p:txBody>
          <a:bodyPr wrap="square" rtlCol="0">
            <a:spAutoFit/>
          </a:bodyPr>
          <a:lstStyle/>
          <a:p>
            <a:r>
              <a:rPr lang="da-DK" dirty="0"/>
              <a:t>Q</a:t>
            </a:r>
          </a:p>
        </p:txBody>
      </p:sp>
      <p:sp>
        <p:nvSpPr>
          <p:cNvPr id="16" name="TextBox 15"/>
          <p:cNvSpPr txBox="1"/>
          <p:nvPr/>
        </p:nvSpPr>
        <p:spPr>
          <a:xfrm>
            <a:off x="7439570" y="2827054"/>
            <a:ext cx="462642" cy="369332"/>
          </a:xfrm>
          <a:prstGeom prst="rect">
            <a:avLst/>
          </a:prstGeom>
          <a:noFill/>
        </p:spPr>
        <p:txBody>
          <a:bodyPr wrap="square" rtlCol="0">
            <a:spAutoFit/>
          </a:bodyPr>
          <a:lstStyle/>
          <a:p>
            <a:r>
              <a:rPr lang="da-DK" dirty="0"/>
              <a:t>H</a:t>
            </a:r>
            <a:r>
              <a:rPr lang="da-DK" baseline="30000" dirty="0"/>
              <a:t>+</a:t>
            </a:r>
            <a:endParaRPr lang="da-DK" dirty="0"/>
          </a:p>
        </p:txBody>
      </p:sp>
      <p:sp>
        <p:nvSpPr>
          <p:cNvPr id="17" name="TextBox 16"/>
          <p:cNvSpPr txBox="1"/>
          <p:nvPr/>
        </p:nvSpPr>
        <p:spPr>
          <a:xfrm>
            <a:off x="8241492" y="2452188"/>
            <a:ext cx="462642" cy="369332"/>
          </a:xfrm>
          <a:prstGeom prst="rect">
            <a:avLst/>
          </a:prstGeom>
          <a:noFill/>
        </p:spPr>
        <p:txBody>
          <a:bodyPr wrap="square" rtlCol="0">
            <a:spAutoFit/>
          </a:bodyPr>
          <a:lstStyle/>
          <a:p>
            <a:r>
              <a:rPr lang="da-DK" dirty="0"/>
              <a:t>H</a:t>
            </a:r>
            <a:r>
              <a:rPr lang="da-DK" baseline="30000" dirty="0"/>
              <a:t>+</a:t>
            </a:r>
            <a:endParaRPr lang="da-DK" dirty="0"/>
          </a:p>
        </p:txBody>
      </p:sp>
      <p:sp>
        <p:nvSpPr>
          <p:cNvPr id="18" name="TextBox 17"/>
          <p:cNvSpPr txBox="1"/>
          <p:nvPr/>
        </p:nvSpPr>
        <p:spPr>
          <a:xfrm>
            <a:off x="8172726" y="2755864"/>
            <a:ext cx="890219" cy="369332"/>
          </a:xfrm>
          <a:prstGeom prst="rect">
            <a:avLst/>
          </a:prstGeom>
          <a:noFill/>
        </p:spPr>
        <p:txBody>
          <a:bodyPr wrap="square" rtlCol="0">
            <a:spAutoFit/>
          </a:bodyPr>
          <a:lstStyle/>
          <a:p>
            <a:r>
              <a:rPr lang="da-DK" dirty="0"/>
              <a:t>H</a:t>
            </a:r>
            <a:r>
              <a:rPr lang="da-DK" baseline="-25000" dirty="0"/>
              <a:t>2</a:t>
            </a:r>
            <a:r>
              <a:rPr lang="da-DK" dirty="0"/>
              <a:t>O</a:t>
            </a:r>
            <a:r>
              <a:rPr lang="da-DK" baseline="-25000" dirty="0"/>
              <a:t>2</a:t>
            </a:r>
          </a:p>
        </p:txBody>
      </p:sp>
    </p:spTree>
    <p:extLst>
      <p:ext uri="{BB962C8B-B14F-4D97-AF65-F5344CB8AC3E}">
        <p14:creationId xmlns:p14="http://schemas.microsoft.com/office/powerpoint/2010/main" val="131859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da-DK" dirty="0"/>
          </a:p>
        </p:txBody>
      </p:sp>
      <p:sp>
        <p:nvSpPr>
          <p:cNvPr id="2" name="Date Placeholder 1"/>
          <p:cNvSpPr>
            <a:spLocks noGrp="1"/>
          </p:cNvSpPr>
          <p:nvPr>
            <p:ph type="dt" sz="half" idx="10"/>
          </p:nvPr>
        </p:nvSpPr>
        <p:spPr/>
        <p:txBody>
          <a:bodyPr/>
          <a:lstStyle/>
          <a:p>
            <a:fld id="{8880D59A-D7B0-4B9B-8B78-E4C3DDBABBD4}" type="datetime1">
              <a:rPr lang="da-DK" smtClean="0"/>
              <a:t>19.11.2024</a:t>
            </a:fld>
            <a:endParaRPr lang="da-DK" dirty="0"/>
          </a:p>
        </p:txBody>
      </p:sp>
      <p:sp>
        <p:nvSpPr>
          <p:cNvPr id="3" name="Slide Number Placeholder 2"/>
          <p:cNvSpPr>
            <a:spLocks noGrp="1"/>
          </p:cNvSpPr>
          <p:nvPr>
            <p:ph type="sldNum" sz="quarter" idx="12"/>
          </p:nvPr>
        </p:nvSpPr>
        <p:spPr/>
        <p:txBody>
          <a:bodyPr/>
          <a:lstStyle/>
          <a:p>
            <a:fld id="{091A926C-488A-4E3E-9C21-57CAA120E114}" type="slidenum">
              <a:rPr lang="da-DK" smtClean="0"/>
              <a:pPr/>
              <a:t>2</a:t>
            </a:fld>
            <a:endParaRPr lang="da-DK" dirty="0"/>
          </a:p>
        </p:txBody>
      </p:sp>
      <p:pic>
        <p:nvPicPr>
          <p:cNvPr id="6" name="Content Placeholder 5"/>
          <p:cNvPicPr>
            <a:picLocks noGrp="1" noChangeAspect="1"/>
          </p:cNvPicPr>
          <p:nvPr>
            <p:ph idx="1"/>
          </p:nvPr>
        </p:nvPicPr>
        <p:blipFill>
          <a:blip r:embed="rId2"/>
          <a:stretch>
            <a:fillRect/>
          </a:stretch>
        </p:blipFill>
        <p:spPr>
          <a:xfrm>
            <a:off x="3203463" y="1635125"/>
            <a:ext cx="5783487" cy="4675188"/>
          </a:xfrm>
          <a:prstGeom prst="rect">
            <a:avLst/>
          </a:prstGeom>
        </p:spPr>
      </p:pic>
    </p:spTree>
    <p:extLst>
      <p:ext uri="{BB962C8B-B14F-4D97-AF65-F5344CB8AC3E}">
        <p14:creationId xmlns:p14="http://schemas.microsoft.com/office/powerpoint/2010/main" val="9015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1</a:t>
            </a:r>
          </a:p>
        </p:txBody>
      </p:sp>
      <p:sp>
        <p:nvSpPr>
          <p:cNvPr id="4" name="Content Placeholder 3"/>
          <p:cNvSpPr>
            <a:spLocks noGrp="1"/>
          </p:cNvSpPr>
          <p:nvPr>
            <p:ph sz="half" idx="2"/>
          </p:nvPr>
        </p:nvSpPr>
        <p:spPr/>
        <p:txBody>
          <a:bodyPr>
            <a:normAutofit fontScale="77500" lnSpcReduction="20000"/>
          </a:bodyPr>
          <a:lstStyle/>
          <a:p>
            <a:pPr marL="0" indent="0">
              <a:buNone/>
            </a:pPr>
            <a:r>
              <a:rPr lang="da-DK" sz="1600" dirty="0"/>
              <a:t>a) </a:t>
            </a:r>
          </a:p>
          <a:p>
            <a:pPr marL="0" indent="0">
              <a:buNone/>
            </a:pPr>
            <a:r>
              <a:rPr lang="da-DK" sz="1600" u="sng" dirty="0"/>
              <a:t>2Fe(0) + O</a:t>
            </a:r>
            <a:r>
              <a:rPr lang="da-DK" sz="1600" u="sng" baseline="-25000" dirty="0"/>
              <a:t>2</a:t>
            </a:r>
            <a:r>
              <a:rPr lang="da-DK" sz="1600" u="sng" dirty="0"/>
              <a:t>(0) = 2Fe(II)O(-II)</a:t>
            </a:r>
          </a:p>
          <a:p>
            <a:pPr marL="0" indent="0">
              <a:buNone/>
            </a:pPr>
            <a:r>
              <a:rPr lang="da-DK" sz="1600" u="sng" dirty="0"/>
              <a:t>4Al(0) + 3O</a:t>
            </a:r>
            <a:r>
              <a:rPr lang="da-DK" sz="1600" u="sng" baseline="-25000" dirty="0"/>
              <a:t>2</a:t>
            </a:r>
            <a:r>
              <a:rPr lang="da-DK" sz="1600" u="sng" dirty="0"/>
              <a:t>(0) = 2Al</a:t>
            </a:r>
            <a:r>
              <a:rPr lang="da-DK" sz="1600" u="sng" baseline="-25000" dirty="0"/>
              <a:t>2</a:t>
            </a:r>
            <a:r>
              <a:rPr lang="da-DK" sz="1600" u="sng" dirty="0"/>
              <a:t>(III)O</a:t>
            </a:r>
            <a:r>
              <a:rPr lang="da-DK" sz="1600" u="sng" baseline="-25000" dirty="0"/>
              <a:t>3</a:t>
            </a:r>
            <a:r>
              <a:rPr lang="da-DK" sz="1600" u="sng" dirty="0"/>
              <a:t>(-II)</a:t>
            </a:r>
          </a:p>
          <a:p>
            <a:pPr marL="0" indent="0">
              <a:buNone/>
            </a:pPr>
            <a:r>
              <a:rPr lang="da-DK" sz="1600" dirty="0"/>
              <a:t>b) Fe</a:t>
            </a:r>
          </a:p>
          <a:p>
            <a:pPr marL="0" indent="0">
              <a:buNone/>
            </a:pPr>
            <a:r>
              <a:rPr lang="da-DK" sz="1600" dirty="0" err="1"/>
              <a:t>ΔH</a:t>
            </a:r>
            <a:r>
              <a:rPr lang="da-DK" sz="1600" baseline="-25000" dirty="0" err="1"/>
              <a:t>Reaction</a:t>
            </a:r>
            <a:r>
              <a:rPr lang="da-DK" sz="1600" dirty="0"/>
              <a:t> = 2*-272,04-(2*12,4+0) kJ/mol ved 2500 </a:t>
            </a:r>
            <a:r>
              <a:rPr lang="en-DK" sz="1600" dirty="0"/>
              <a:t>°</a:t>
            </a:r>
            <a:r>
              <a:rPr lang="da-DK" sz="1600" dirty="0"/>
              <a:t>C</a:t>
            </a:r>
          </a:p>
          <a:p>
            <a:pPr marL="0" indent="0">
              <a:buNone/>
            </a:pPr>
            <a:r>
              <a:rPr lang="da-DK" sz="1600" dirty="0" err="1"/>
              <a:t>ΔH</a:t>
            </a:r>
            <a:r>
              <a:rPr lang="da-DK" sz="1600" baseline="-25000" dirty="0" err="1"/>
              <a:t>Reaction</a:t>
            </a:r>
            <a:r>
              <a:rPr lang="da-DK" sz="1600" dirty="0"/>
              <a:t> = 2*-272,04-(0+0) kJ/mol ved 298 </a:t>
            </a:r>
            <a:r>
              <a:rPr lang="en-DK" sz="1600" dirty="0"/>
              <a:t>°</a:t>
            </a:r>
            <a:r>
              <a:rPr lang="da-DK" sz="1600" dirty="0"/>
              <a:t>C</a:t>
            </a:r>
          </a:p>
          <a:p>
            <a:pPr marL="0" indent="0">
              <a:buNone/>
            </a:pPr>
            <a:r>
              <a:rPr lang="da-DK" sz="1600" dirty="0"/>
              <a:t>Product </a:t>
            </a:r>
            <a:r>
              <a:rPr lang="en-DK" sz="1600" dirty="0"/>
              <a:t>–</a:t>
            </a:r>
            <a:r>
              <a:rPr lang="da-DK" sz="1600" dirty="0"/>
              <a:t> Reagents = -272,04 </a:t>
            </a:r>
            <a:r>
              <a:rPr lang="en-DK" sz="1600" dirty="0"/>
              <a:t>–</a:t>
            </a:r>
            <a:r>
              <a:rPr lang="da-DK" sz="1600" dirty="0"/>
              <a:t> 24,8 =-568,88 kJ/mol ved 2500 </a:t>
            </a:r>
            <a:r>
              <a:rPr lang="en-DK" sz="1600" dirty="0"/>
              <a:t>°</a:t>
            </a:r>
            <a:r>
              <a:rPr lang="da-DK" sz="1600" dirty="0"/>
              <a:t>C</a:t>
            </a:r>
          </a:p>
          <a:p>
            <a:pPr marL="0" indent="0">
              <a:buNone/>
            </a:pPr>
            <a:r>
              <a:rPr lang="da-DK" sz="1600" dirty="0"/>
              <a:t>Product </a:t>
            </a:r>
            <a:r>
              <a:rPr lang="en-DK" sz="1600" dirty="0"/>
              <a:t>–</a:t>
            </a:r>
            <a:r>
              <a:rPr lang="da-DK" sz="1600" dirty="0"/>
              <a:t> Reagents = 2*-272,04 </a:t>
            </a:r>
            <a:r>
              <a:rPr lang="en-DK" sz="1600" dirty="0"/>
              <a:t>–</a:t>
            </a:r>
            <a:r>
              <a:rPr lang="da-DK" sz="1600" dirty="0"/>
              <a:t> 0 =-544,08 kJ/mol ved 298 </a:t>
            </a:r>
            <a:r>
              <a:rPr lang="en-US" sz="1600" dirty="0"/>
              <a:t>K</a:t>
            </a:r>
            <a:endParaRPr lang="da-DK" sz="1600" dirty="0"/>
          </a:p>
          <a:p>
            <a:pPr marL="0" indent="0">
              <a:buNone/>
            </a:pPr>
            <a:r>
              <a:rPr lang="da-DK" sz="1600" dirty="0"/>
              <a:t>Mere bindingsenergi</a:t>
            </a:r>
          </a:p>
          <a:p>
            <a:pPr marL="0" indent="0">
              <a:buNone/>
            </a:pPr>
            <a:r>
              <a:rPr lang="da-DK" sz="1600" dirty="0" err="1"/>
              <a:t>ΔS</a:t>
            </a:r>
            <a:r>
              <a:rPr lang="da-DK" sz="1600" baseline="-25000" dirty="0" err="1"/>
              <a:t>Reaction</a:t>
            </a:r>
            <a:r>
              <a:rPr lang="da-DK" sz="1600" dirty="0"/>
              <a:t> = </a:t>
            </a:r>
            <a:r>
              <a:rPr lang="da-DK" sz="1600" b="1" dirty="0">
                <a:solidFill>
                  <a:srgbClr val="FF0000"/>
                </a:solidFill>
              </a:rPr>
              <a:t>tal på</a:t>
            </a:r>
            <a:endParaRPr lang="da-DK" sz="1600" dirty="0"/>
          </a:p>
          <a:p>
            <a:pPr marL="0" indent="0">
              <a:buNone/>
            </a:pPr>
            <a:r>
              <a:rPr lang="da-DK" sz="1600" dirty="0"/>
              <a:t>Product </a:t>
            </a:r>
            <a:r>
              <a:rPr lang="en-DK" sz="1600" dirty="0"/>
              <a:t>–</a:t>
            </a:r>
            <a:r>
              <a:rPr lang="da-DK" sz="1600" dirty="0"/>
              <a:t> Reagents = 2*60,75</a:t>
            </a:r>
            <a:r>
              <a:rPr lang="en-DK" sz="1600" dirty="0"/>
              <a:t>–</a:t>
            </a:r>
            <a:r>
              <a:rPr lang="da-DK" sz="1600" dirty="0"/>
              <a:t> (</a:t>
            </a:r>
            <a:r>
              <a:rPr lang="en-DK" sz="1600" dirty="0"/>
              <a:t>205,0</a:t>
            </a:r>
            <a:r>
              <a:rPr lang="da-DK" sz="1600" dirty="0"/>
              <a:t> + 2*34,76) = -153,02 J/mol*K = -0,15302 kJ/mol*K for begge temperaturer (vi har ikke Fe(s))</a:t>
            </a:r>
          </a:p>
          <a:p>
            <a:pPr marL="0" indent="0">
              <a:buNone/>
            </a:pPr>
            <a:r>
              <a:rPr lang="da-DK" sz="1600" dirty="0"/>
              <a:t>Mindre orden</a:t>
            </a:r>
          </a:p>
          <a:p>
            <a:pPr marL="0" indent="0">
              <a:buNone/>
            </a:pPr>
            <a:r>
              <a:rPr lang="da-DK" sz="1600" dirty="0" err="1"/>
              <a:t>ΔG</a:t>
            </a:r>
            <a:r>
              <a:rPr lang="da-DK" sz="1600" baseline="-25000" dirty="0" err="1"/>
              <a:t>Reaction</a:t>
            </a:r>
            <a:r>
              <a:rPr lang="da-DK" sz="1600" dirty="0"/>
              <a:t> = -544,08-298*(-0,15302) </a:t>
            </a:r>
            <a:r>
              <a:rPr lang="da-DK" sz="1600" u="sng" dirty="0"/>
              <a:t>=-502,30 kJ/mol</a:t>
            </a:r>
          </a:p>
          <a:p>
            <a:pPr marL="0" indent="0">
              <a:buNone/>
            </a:pPr>
            <a:r>
              <a:rPr lang="da-DK" sz="1600" dirty="0"/>
              <a:t>K = e^(502300/(8,31451*298))=</a:t>
            </a:r>
            <a:r>
              <a:rPr lang="da-DK" sz="1600" u="sng" dirty="0"/>
              <a:t>1,1E+88 </a:t>
            </a:r>
          </a:p>
          <a:p>
            <a:pPr marL="0" indent="0">
              <a:buNone/>
            </a:pPr>
            <a:r>
              <a:rPr lang="da-DK" sz="1600" dirty="0" err="1"/>
              <a:t>ΔG</a:t>
            </a:r>
            <a:r>
              <a:rPr lang="da-DK" sz="1600" baseline="-25000" dirty="0" err="1"/>
              <a:t>Reaction</a:t>
            </a:r>
            <a:r>
              <a:rPr lang="da-DK" sz="1600" dirty="0"/>
              <a:t> = -568,88-(2500+273)*(-0,15302) = </a:t>
            </a:r>
            <a:r>
              <a:rPr lang="da-DK" sz="1600" u="sng" dirty="0"/>
              <a:t>-144,56 kJ/mol</a:t>
            </a:r>
          </a:p>
          <a:p>
            <a:pPr marL="0" indent="0">
              <a:buNone/>
            </a:pPr>
            <a:r>
              <a:rPr lang="da-DK" sz="1600" dirty="0"/>
              <a:t>K = e^(</a:t>
            </a:r>
            <a:r>
              <a:rPr lang="da-DK" sz="1600" u="sng" dirty="0"/>
              <a:t>144.556</a:t>
            </a:r>
            <a:r>
              <a:rPr lang="da-DK" sz="1600" dirty="0"/>
              <a:t>/(8,31451*)2500+273=))=</a:t>
            </a:r>
            <a:r>
              <a:rPr lang="da-DK" sz="1600" u="sng" dirty="0"/>
              <a:t>528 </a:t>
            </a:r>
          </a:p>
          <a:p>
            <a:pPr marL="0" indent="0">
              <a:buNone/>
            </a:pPr>
            <a:endParaRPr lang="da-DK" sz="16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3</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35026"/>
            <a:ext cx="5357812" cy="2475385"/>
          </a:xfrm>
          <a:prstGeom prst="rect">
            <a:avLst/>
          </a:prstGeom>
        </p:spPr>
      </p:pic>
    </p:spTree>
    <p:extLst>
      <p:ext uri="{BB962C8B-B14F-4D97-AF65-F5344CB8AC3E}">
        <p14:creationId xmlns:p14="http://schemas.microsoft.com/office/powerpoint/2010/main" val="271774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1</a:t>
            </a:r>
          </a:p>
        </p:txBody>
      </p:sp>
      <p:sp>
        <p:nvSpPr>
          <p:cNvPr id="4" name="Content Placeholder 3"/>
          <p:cNvSpPr>
            <a:spLocks noGrp="1"/>
          </p:cNvSpPr>
          <p:nvPr>
            <p:ph sz="half" idx="2"/>
          </p:nvPr>
        </p:nvSpPr>
        <p:spPr/>
        <p:txBody>
          <a:bodyPr>
            <a:normAutofit fontScale="92500" lnSpcReduction="10000"/>
          </a:bodyPr>
          <a:lstStyle/>
          <a:p>
            <a:pPr marL="0" indent="0">
              <a:buNone/>
            </a:pPr>
            <a:r>
              <a:rPr lang="da-DK" sz="1600" dirty="0"/>
              <a:t>b) Al</a:t>
            </a:r>
          </a:p>
          <a:p>
            <a:pPr marL="0" indent="0">
              <a:buNone/>
            </a:pPr>
            <a:r>
              <a:rPr lang="da-DK" sz="1600" dirty="0" err="1"/>
              <a:t>ΔH</a:t>
            </a:r>
            <a:r>
              <a:rPr lang="da-DK" sz="1600" baseline="-25000" dirty="0" err="1"/>
              <a:t>Reaction</a:t>
            </a:r>
            <a:r>
              <a:rPr lang="da-DK" sz="1600" dirty="0"/>
              <a:t> = Product </a:t>
            </a:r>
            <a:r>
              <a:rPr lang="en-DK" sz="1600" dirty="0"/>
              <a:t>–</a:t>
            </a:r>
            <a:r>
              <a:rPr lang="da-DK" sz="1600" dirty="0"/>
              <a:t> Reagents  = 2*-1620,57 </a:t>
            </a:r>
            <a:r>
              <a:rPr lang="en-DK" sz="1600" dirty="0"/>
              <a:t>–</a:t>
            </a:r>
            <a:r>
              <a:rPr lang="da-DK" sz="1600" dirty="0"/>
              <a:t> (4*10,56+3*0) kJ/mol = -3282,78 kJ/mol ved 2500 C</a:t>
            </a:r>
            <a:endParaRPr lang="da-DK" sz="1600" b="1" dirty="0">
              <a:solidFill>
                <a:srgbClr val="FF0000"/>
              </a:solidFill>
            </a:endParaRPr>
          </a:p>
          <a:p>
            <a:pPr marL="0" indent="0">
              <a:buNone/>
            </a:pPr>
            <a:r>
              <a:rPr lang="da-DK" sz="1600" dirty="0" err="1"/>
              <a:t>ΔH</a:t>
            </a:r>
            <a:r>
              <a:rPr lang="da-DK" sz="1600" baseline="-25000" dirty="0" err="1"/>
              <a:t>Reaction</a:t>
            </a:r>
            <a:r>
              <a:rPr lang="da-DK" sz="1600" dirty="0"/>
              <a:t> = Product </a:t>
            </a:r>
            <a:r>
              <a:rPr lang="en-DK" sz="1600" dirty="0"/>
              <a:t>–</a:t>
            </a:r>
            <a:r>
              <a:rPr lang="da-DK" sz="1600" dirty="0"/>
              <a:t> Reagents  = 2*-1675,7 </a:t>
            </a:r>
            <a:r>
              <a:rPr lang="en-DK" sz="1600" dirty="0"/>
              <a:t>–</a:t>
            </a:r>
            <a:r>
              <a:rPr lang="da-DK" sz="1600" dirty="0"/>
              <a:t> (4*0+3*0) kJ/mol = -3351,4 kJ/mol  ved 298 K</a:t>
            </a:r>
            <a:endParaRPr lang="da-DK" sz="1600" b="1" dirty="0">
              <a:solidFill>
                <a:srgbClr val="FF0000"/>
              </a:solidFill>
            </a:endParaRPr>
          </a:p>
          <a:p>
            <a:pPr marL="0" indent="0">
              <a:buNone/>
            </a:pPr>
            <a:r>
              <a:rPr lang="da-DK" sz="1600" dirty="0"/>
              <a:t>Mere bindings energi</a:t>
            </a:r>
          </a:p>
          <a:p>
            <a:pPr marL="0" indent="0">
              <a:buNone/>
            </a:pPr>
            <a:r>
              <a:rPr lang="da-DK" sz="1600" dirty="0" err="1"/>
              <a:t>ΔS</a:t>
            </a:r>
            <a:r>
              <a:rPr lang="da-DK" sz="1600" baseline="-25000" dirty="0" err="1"/>
              <a:t>Reaction</a:t>
            </a:r>
            <a:r>
              <a:rPr lang="da-DK" sz="1600" dirty="0"/>
              <a:t> = Product </a:t>
            </a:r>
            <a:r>
              <a:rPr lang="en-DK" sz="1600" dirty="0"/>
              <a:t>–</a:t>
            </a:r>
            <a:r>
              <a:rPr lang="da-DK" sz="1600" dirty="0"/>
              <a:t> Reagents = 2*67,24 </a:t>
            </a:r>
            <a:r>
              <a:rPr lang="en-DK" sz="1600" dirty="0"/>
              <a:t>–</a:t>
            </a:r>
            <a:r>
              <a:rPr lang="da-DK" sz="1600" dirty="0"/>
              <a:t> (4*39,55+3*205,0) J/mol*K =  -638,42 J/mol*K ved 2500 C</a:t>
            </a:r>
            <a:endParaRPr lang="da-DK" sz="1600" b="1" dirty="0">
              <a:solidFill>
                <a:srgbClr val="FF0000"/>
              </a:solidFill>
            </a:endParaRPr>
          </a:p>
          <a:p>
            <a:pPr marL="0" indent="0">
              <a:buNone/>
            </a:pPr>
            <a:r>
              <a:rPr lang="da-DK" sz="1600" dirty="0" err="1"/>
              <a:t>ΔS</a:t>
            </a:r>
            <a:r>
              <a:rPr lang="da-DK" sz="1600" baseline="-25000" dirty="0" err="1"/>
              <a:t>Reaction</a:t>
            </a:r>
            <a:r>
              <a:rPr lang="da-DK" sz="1600" dirty="0"/>
              <a:t> = Product </a:t>
            </a:r>
            <a:r>
              <a:rPr lang="en-DK" sz="1600" dirty="0"/>
              <a:t>–</a:t>
            </a:r>
            <a:r>
              <a:rPr lang="da-DK" sz="1600" dirty="0"/>
              <a:t> Reagents = 2*50,92 </a:t>
            </a:r>
            <a:r>
              <a:rPr lang="en-DK" sz="1600" dirty="0"/>
              <a:t>–</a:t>
            </a:r>
            <a:r>
              <a:rPr lang="da-DK" sz="1600" dirty="0"/>
              <a:t> (4*28,27+3*205,0) J/mol*K = -626,24 J/mol*K ved 25 C</a:t>
            </a:r>
            <a:endParaRPr lang="da-DK" sz="1600" b="1" dirty="0">
              <a:solidFill>
                <a:srgbClr val="FF0000"/>
              </a:solidFill>
            </a:endParaRPr>
          </a:p>
          <a:p>
            <a:pPr marL="0" indent="0">
              <a:buNone/>
            </a:pPr>
            <a:r>
              <a:rPr lang="da-DK" sz="1600" dirty="0"/>
              <a:t>Mindre orden</a:t>
            </a:r>
          </a:p>
          <a:p>
            <a:pPr marL="0" indent="0">
              <a:buNone/>
            </a:pPr>
            <a:r>
              <a:rPr lang="da-DK" sz="1600" dirty="0" err="1"/>
              <a:t>ΔG</a:t>
            </a:r>
            <a:r>
              <a:rPr lang="da-DK" sz="1600" baseline="-25000" dirty="0" err="1"/>
              <a:t>Reaction</a:t>
            </a:r>
            <a:r>
              <a:rPr lang="da-DK" sz="1600" dirty="0"/>
              <a:t> = -</a:t>
            </a:r>
            <a:r>
              <a:rPr lang="en-US" sz="1600" dirty="0"/>
              <a:t>3351,4</a:t>
            </a:r>
            <a:r>
              <a:rPr lang="en-DK" sz="1600" dirty="0"/>
              <a:t> </a:t>
            </a:r>
            <a:r>
              <a:rPr lang="da-DK" sz="1600" dirty="0"/>
              <a:t>-298*(-0,62624) =</a:t>
            </a:r>
            <a:r>
              <a:rPr lang="da-DK" sz="1600" u="sng" dirty="0"/>
              <a:t>-3180 kJ/mol</a:t>
            </a:r>
          </a:p>
          <a:p>
            <a:pPr marL="0" indent="0">
              <a:buNone/>
            </a:pPr>
            <a:r>
              <a:rPr lang="da-DK" sz="1600" dirty="0"/>
              <a:t>K = e^(3180000/(8,31451*298))= e^(1283) </a:t>
            </a:r>
          </a:p>
          <a:p>
            <a:pPr marL="0" indent="0">
              <a:buNone/>
            </a:pPr>
            <a:r>
              <a:rPr lang="da-DK" sz="1600" dirty="0" err="1"/>
              <a:t>ΔG</a:t>
            </a:r>
            <a:r>
              <a:rPr lang="da-DK" sz="1600" baseline="-25000" dirty="0" err="1"/>
              <a:t>Reaction</a:t>
            </a:r>
            <a:r>
              <a:rPr lang="da-DK" sz="1600" dirty="0"/>
              <a:t> = -</a:t>
            </a:r>
            <a:r>
              <a:rPr lang="en-US" sz="1600" dirty="0"/>
              <a:t>3282,78</a:t>
            </a:r>
            <a:r>
              <a:rPr lang="da-DK" sz="1600" dirty="0"/>
              <a:t>-(2500+273)*(-0,63842) =</a:t>
            </a:r>
            <a:r>
              <a:rPr lang="da-DK" sz="1600" u="sng" dirty="0"/>
              <a:t>-1511 kJ/mol</a:t>
            </a:r>
          </a:p>
          <a:p>
            <a:pPr marL="0" indent="0">
              <a:buNone/>
            </a:pPr>
            <a:r>
              <a:rPr lang="da-DK" sz="1600" dirty="0"/>
              <a:t>K = e^(1.219.000/(8,31451*(2500+273))=</a:t>
            </a:r>
            <a:r>
              <a:rPr lang="da-DK" sz="1600" u="sng" dirty="0"/>
              <a:t>2,97E+28</a:t>
            </a:r>
          </a:p>
          <a:p>
            <a:pPr marL="0" indent="0">
              <a:buNone/>
            </a:pPr>
            <a:endParaRPr lang="da-DK" sz="16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4</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35026"/>
            <a:ext cx="5357812" cy="2475385"/>
          </a:xfrm>
          <a:prstGeom prst="rect">
            <a:avLst/>
          </a:prstGeom>
        </p:spPr>
      </p:pic>
    </p:spTree>
    <p:extLst>
      <p:ext uri="{BB962C8B-B14F-4D97-AF65-F5344CB8AC3E}">
        <p14:creationId xmlns:p14="http://schemas.microsoft.com/office/powerpoint/2010/main" val="424851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1</a:t>
            </a:r>
          </a:p>
        </p:txBody>
      </p:sp>
      <p:sp>
        <p:nvSpPr>
          <p:cNvPr id="4" name="Content Placeholder 3"/>
          <p:cNvSpPr>
            <a:spLocks noGrp="1"/>
          </p:cNvSpPr>
          <p:nvPr>
            <p:ph sz="half" idx="2"/>
          </p:nvPr>
        </p:nvSpPr>
        <p:spPr/>
        <p:txBody>
          <a:bodyPr>
            <a:normAutofit fontScale="92500" lnSpcReduction="10000"/>
          </a:bodyPr>
          <a:lstStyle/>
          <a:p>
            <a:pPr marL="0" indent="0">
              <a:buNone/>
            </a:pPr>
            <a:r>
              <a:rPr lang="da-DK" sz="1600" dirty="0"/>
              <a:t>c)</a:t>
            </a:r>
          </a:p>
          <a:p>
            <a:pPr marL="0" indent="0">
              <a:buNone/>
            </a:pPr>
            <a:r>
              <a:rPr lang="da-DK" sz="1600" dirty="0"/>
              <a:t>Fe(l) + O</a:t>
            </a:r>
            <a:r>
              <a:rPr lang="da-DK" sz="1600" baseline="-25000" dirty="0"/>
              <a:t>2</a:t>
            </a:r>
            <a:r>
              <a:rPr lang="da-DK" sz="1600" dirty="0"/>
              <a:t> = </a:t>
            </a:r>
            <a:r>
              <a:rPr lang="da-DK" sz="1600" dirty="0" err="1"/>
              <a:t>FeO</a:t>
            </a:r>
            <a:r>
              <a:rPr lang="da-DK" sz="1600" dirty="0"/>
              <a:t>(s)</a:t>
            </a:r>
          </a:p>
          <a:p>
            <a:pPr marL="0" indent="0">
              <a:buNone/>
            </a:pPr>
            <a:r>
              <a:rPr lang="da-DK" sz="1600" dirty="0"/>
              <a:t>Y = [</a:t>
            </a:r>
            <a:r>
              <a:rPr lang="da-DK" sz="1600" dirty="0" err="1"/>
              <a:t>FeO</a:t>
            </a:r>
            <a:r>
              <a:rPr lang="da-DK" sz="1600" dirty="0"/>
              <a:t>]/([Fe]*</a:t>
            </a:r>
            <a:r>
              <a:rPr lang="da-DK" sz="1600" i="1" dirty="0"/>
              <a:t>p</a:t>
            </a:r>
            <a:r>
              <a:rPr lang="da-DK" sz="1600" dirty="0"/>
              <a:t>(O</a:t>
            </a:r>
            <a:r>
              <a:rPr lang="da-DK" sz="1600" baseline="-25000" dirty="0"/>
              <a:t>2</a:t>
            </a:r>
            <a:r>
              <a:rPr lang="da-DK" sz="1600" dirty="0"/>
              <a:t>)) = 1/</a:t>
            </a:r>
            <a:r>
              <a:rPr lang="da-DK" sz="1600" i="1" dirty="0"/>
              <a:t>p</a:t>
            </a:r>
            <a:r>
              <a:rPr lang="da-DK" sz="1600" dirty="0"/>
              <a:t>(O</a:t>
            </a:r>
            <a:r>
              <a:rPr lang="da-DK" sz="1600" baseline="-25000" dirty="0"/>
              <a:t>2</a:t>
            </a:r>
            <a:r>
              <a:rPr lang="da-DK" sz="1600" dirty="0"/>
              <a:t>)</a:t>
            </a:r>
          </a:p>
          <a:p>
            <a:pPr marL="0" indent="0">
              <a:buNone/>
            </a:pPr>
            <a:r>
              <a:rPr lang="da-DK" sz="1600" dirty="0"/>
              <a:t>Altså er termodynamikken kun afhængig af partieltrykket af oxygen. Vi har lige set at reaktionen ved RT her helt forskudt med højre, det eneste der bestemmer om vi har flydende jern tilbage er altså den stofmænge O</a:t>
            </a:r>
            <a:r>
              <a:rPr lang="da-DK" sz="1600" baseline="-25000" dirty="0"/>
              <a:t>2</a:t>
            </a:r>
            <a:r>
              <a:rPr lang="da-DK" sz="1600" dirty="0"/>
              <a:t> vi har til rådighed. Er der nok har vi kun </a:t>
            </a:r>
            <a:r>
              <a:rPr lang="da-DK" sz="1600" dirty="0" err="1"/>
              <a:t>FeO</a:t>
            </a:r>
            <a:r>
              <a:rPr lang="da-DK" sz="1600" dirty="0"/>
              <a:t>(s), er der ikke nok har vi også Fe(l) tilbage. Dvs. kun </a:t>
            </a:r>
            <a:r>
              <a:rPr lang="da-DK" sz="1600" u="sng" dirty="0"/>
              <a:t>n(O</a:t>
            </a:r>
            <a:r>
              <a:rPr lang="da-DK" sz="1600" u="sng" baseline="-25000" dirty="0"/>
              <a:t>2</a:t>
            </a:r>
            <a:r>
              <a:rPr lang="da-DK" sz="1600" u="sng" dirty="0"/>
              <a:t>)</a:t>
            </a:r>
            <a:r>
              <a:rPr lang="da-DK" sz="1600" dirty="0"/>
              <a:t> i vores system har indflydelse på reaktionens forløb</a:t>
            </a:r>
          </a:p>
          <a:p>
            <a:pPr marL="0" indent="0">
              <a:buNone/>
            </a:pPr>
            <a:r>
              <a:rPr lang="da-DK" sz="1600" dirty="0"/>
              <a:t>d) </a:t>
            </a:r>
            <a:r>
              <a:rPr lang="da-DK" sz="1600" dirty="0" err="1"/>
              <a:t>CaO</a:t>
            </a:r>
            <a:r>
              <a:rPr lang="da-DK" sz="1600" dirty="0"/>
              <a:t>(s) = </a:t>
            </a:r>
            <a:r>
              <a:rPr lang="da-DK" sz="1600" dirty="0" err="1"/>
              <a:t>Ca</a:t>
            </a:r>
            <a:r>
              <a:rPr lang="da-DK" sz="1600" dirty="0"/>
              <a:t>(l) + O</a:t>
            </a:r>
            <a:r>
              <a:rPr lang="da-DK" sz="1600" baseline="-25000" dirty="0"/>
              <a:t>2</a:t>
            </a:r>
            <a:r>
              <a:rPr lang="da-DK" sz="1600" dirty="0"/>
              <a:t>(g)</a:t>
            </a:r>
          </a:p>
          <a:p>
            <a:pPr marL="0" indent="0">
              <a:buNone/>
            </a:pPr>
            <a:r>
              <a:rPr lang="da-DK" sz="1600" dirty="0" err="1"/>
              <a:t>ΔH</a:t>
            </a:r>
            <a:r>
              <a:rPr lang="da-DK" sz="1600" baseline="-25000" dirty="0" err="1"/>
              <a:t>Reaction</a:t>
            </a:r>
            <a:r>
              <a:rPr lang="da-DK" sz="1600" dirty="0"/>
              <a:t> = Product </a:t>
            </a:r>
            <a:r>
              <a:rPr lang="en-DK" sz="1600" dirty="0"/>
              <a:t>–</a:t>
            </a:r>
            <a:r>
              <a:rPr lang="da-DK" sz="1600" dirty="0"/>
              <a:t> Reagents = (</a:t>
            </a:r>
            <a:r>
              <a:rPr lang="en-DK" sz="1600" dirty="0"/>
              <a:t>-7,79 </a:t>
            </a:r>
            <a:r>
              <a:rPr lang="en-US" sz="1600" dirty="0"/>
              <a:t>+0)</a:t>
            </a:r>
            <a:r>
              <a:rPr lang="en-DK" sz="1600" dirty="0"/>
              <a:t> –</a:t>
            </a:r>
            <a:r>
              <a:rPr lang="en-US" sz="1600" dirty="0"/>
              <a:t> (</a:t>
            </a:r>
            <a:r>
              <a:rPr lang="en-DK" sz="1600" dirty="0"/>
              <a:t>-634,92</a:t>
            </a:r>
            <a:r>
              <a:rPr lang="en-US" sz="1600" dirty="0"/>
              <a:t>)</a:t>
            </a:r>
            <a:r>
              <a:rPr lang="en-DK" sz="1600" dirty="0"/>
              <a:t> </a:t>
            </a:r>
            <a:r>
              <a:rPr lang="da-DK" sz="1600" dirty="0"/>
              <a:t>=</a:t>
            </a:r>
            <a:r>
              <a:rPr lang="en-DK" sz="1600" dirty="0"/>
              <a:t> </a:t>
            </a:r>
            <a:r>
              <a:rPr lang="en-US" sz="1600" dirty="0"/>
              <a:t>+627</a:t>
            </a:r>
            <a:r>
              <a:rPr lang="en-DK" sz="1600" dirty="0"/>
              <a:t>,</a:t>
            </a:r>
            <a:r>
              <a:rPr lang="en-US" sz="1600" dirty="0"/>
              <a:t>13</a:t>
            </a:r>
            <a:r>
              <a:rPr lang="da-DK" sz="1600" dirty="0"/>
              <a:t> kJ/mol</a:t>
            </a:r>
          </a:p>
          <a:p>
            <a:pPr marL="0" indent="0">
              <a:buNone/>
            </a:pPr>
            <a:r>
              <a:rPr lang="da-DK" sz="1600" dirty="0" err="1"/>
              <a:t>ΔS</a:t>
            </a:r>
            <a:r>
              <a:rPr lang="da-DK" sz="1600" baseline="-25000" dirty="0" err="1"/>
              <a:t>Reaction</a:t>
            </a:r>
            <a:r>
              <a:rPr lang="da-DK" sz="1600" dirty="0"/>
              <a:t> = Product </a:t>
            </a:r>
            <a:r>
              <a:rPr lang="en-DK" sz="1600" dirty="0"/>
              <a:t>–</a:t>
            </a:r>
            <a:r>
              <a:rPr lang="da-DK" sz="1600" dirty="0"/>
              <a:t> Reagents = (205,0 + </a:t>
            </a:r>
            <a:r>
              <a:rPr lang="en-DK" sz="1600" dirty="0"/>
              <a:t>45,51</a:t>
            </a:r>
            <a:r>
              <a:rPr lang="da-DK" sz="1600" dirty="0"/>
              <a:t>)-</a:t>
            </a:r>
            <a:r>
              <a:rPr lang="en-DK" sz="1600" dirty="0"/>
              <a:t>38,1   </a:t>
            </a:r>
            <a:r>
              <a:rPr lang="da-DK" sz="1600" dirty="0"/>
              <a:t> = 212,4 J/mol*K = 0,2124 kJ/mol*K</a:t>
            </a:r>
          </a:p>
          <a:p>
            <a:pPr marL="0" indent="0">
              <a:buNone/>
            </a:pPr>
            <a:r>
              <a:rPr lang="da-DK" sz="1600" dirty="0" err="1"/>
              <a:t>ΔG</a:t>
            </a:r>
            <a:r>
              <a:rPr lang="da-DK" sz="1600" baseline="-25000" dirty="0" err="1"/>
              <a:t>Reaction</a:t>
            </a:r>
            <a:r>
              <a:rPr lang="da-DK" sz="1600" dirty="0"/>
              <a:t> = </a:t>
            </a:r>
            <a:r>
              <a:rPr lang="en-US" sz="1600" dirty="0"/>
              <a:t>+627,13</a:t>
            </a:r>
            <a:r>
              <a:rPr lang="da-DK" sz="1600" dirty="0"/>
              <a:t>-2500*0,2124 = </a:t>
            </a:r>
            <a:r>
              <a:rPr lang="da-DK" sz="1600" u="sng" dirty="0"/>
              <a:t>+96,13 kJ/mol</a:t>
            </a:r>
          </a:p>
          <a:p>
            <a:pPr marL="0" indent="0">
              <a:buNone/>
            </a:pPr>
            <a:r>
              <a:rPr lang="da-DK" sz="1600" dirty="0"/>
              <a:t>K = e^(-96130/(8,31451*2500))= </a:t>
            </a:r>
            <a:r>
              <a:rPr lang="da-DK" sz="1600" u="sng" dirty="0"/>
              <a:t>0,0098</a:t>
            </a:r>
          </a:p>
          <a:p>
            <a:pPr marL="0" indent="0">
              <a:buNone/>
            </a:pPr>
            <a:endParaRPr lang="da-DK" sz="1600" dirty="0"/>
          </a:p>
          <a:p>
            <a:pPr marL="0" indent="0">
              <a:buNone/>
            </a:pPr>
            <a:endParaRPr lang="da-DK" sz="1600" dirty="0"/>
          </a:p>
          <a:p>
            <a:pPr marL="0" indent="0">
              <a:buNone/>
            </a:pPr>
            <a:endParaRPr lang="da-DK" sz="1600" dirty="0"/>
          </a:p>
          <a:p>
            <a:pPr marL="0" indent="0">
              <a:buNone/>
            </a:pPr>
            <a:endParaRPr lang="da-DK" sz="16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5</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35026"/>
            <a:ext cx="5357812" cy="2475385"/>
          </a:xfrm>
          <a:prstGeom prst="rect">
            <a:avLst/>
          </a:prstGeom>
        </p:spPr>
      </p:pic>
    </p:spTree>
    <p:extLst>
      <p:ext uri="{BB962C8B-B14F-4D97-AF65-F5344CB8AC3E}">
        <p14:creationId xmlns:p14="http://schemas.microsoft.com/office/powerpoint/2010/main" val="222690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1</a:t>
            </a:r>
          </a:p>
        </p:txBody>
      </p:sp>
      <p:sp>
        <p:nvSpPr>
          <p:cNvPr id="4" name="Content Placeholder 3"/>
          <p:cNvSpPr>
            <a:spLocks noGrp="1"/>
          </p:cNvSpPr>
          <p:nvPr>
            <p:ph sz="half" idx="2"/>
          </p:nvPr>
        </p:nvSpPr>
        <p:spPr/>
        <p:txBody>
          <a:bodyPr>
            <a:normAutofit fontScale="92500"/>
          </a:bodyPr>
          <a:lstStyle/>
          <a:p>
            <a:pPr marL="0" indent="0">
              <a:buNone/>
            </a:pPr>
            <a:r>
              <a:rPr lang="en-US" sz="1600" dirty="0"/>
              <a:t>e)</a:t>
            </a:r>
          </a:p>
          <a:p>
            <a:pPr marL="0" indent="0">
              <a:buNone/>
            </a:pPr>
            <a:r>
              <a:rPr lang="en-US" sz="1600" u="sng" dirty="0" err="1"/>
              <a:t>Ligevægten</a:t>
            </a:r>
            <a:r>
              <a:rPr lang="en-US" sz="1600" u="sng" dirty="0"/>
              <a:t> for </a:t>
            </a:r>
            <a:r>
              <a:rPr lang="en-US" sz="1600" u="sng" dirty="0" err="1"/>
              <a:t>alle</a:t>
            </a:r>
            <a:r>
              <a:rPr lang="en-US" sz="1600" u="sng" dirty="0"/>
              <a:t> </a:t>
            </a:r>
            <a:r>
              <a:rPr lang="en-US" sz="1600" u="sng" dirty="0" err="1"/>
              <a:t>oxiderne</a:t>
            </a:r>
            <a:r>
              <a:rPr lang="en-US" sz="1600" u="sng" dirty="0"/>
              <a:t> </a:t>
            </a:r>
            <a:r>
              <a:rPr lang="en-US" sz="1600" u="sng" dirty="0" err="1"/>
              <a:t>forskydes</a:t>
            </a:r>
            <a:r>
              <a:rPr lang="en-US" sz="1600" u="sng" dirty="0"/>
              <a:t> </a:t>
            </a:r>
            <a:r>
              <a:rPr lang="en-US" sz="1600" u="sng" dirty="0" err="1"/>
              <a:t>kraftigt</a:t>
            </a:r>
            <a:r>
              <a:rPr lang="en-US" sz="1600" u="sng" dirty="0"/>
              <a:t> mod </a:t>
            </a:r>
            <a:r>
              <a:rPr lang="en-US" sz="1600" u="sng" dirty="0" err="1"/>
              <a:t>metallerne</a:t>
            </a:r>
            <a:r>
              <a:rPr lang="en-US" sz="1600" u="sng" dirty="0"/>
              <a:t> </a:t>
            </a:r>
            <a:r>
              <a:rPr lang="en-US" sz="1600" u="sng" dirty="0" err="1"/>
              <a:t>og</a:t>
            </a:r>
            <a:r>
              <a:rPr lang="en-US" sz="1600" u="sng" dirty="0"/>
              <a:t> frit </a:t>
            </a:r>
            <a:r>
              <a:rPr lang="en-US" sz="1600" u="sng" dirty="0" err="1"/>
              <a:t>ilt</a:t>
            </a:r>
            <a:r>
              <a:rPr lang="en-US" sz="1600" u="sng" dirty="0"/>
              <a:t>. Alt frit </a:t>
            </a:r>
            <a:r>
              <a:rPr lang="en-US" sz="1600" u="sng" dirty="0" err="1"/>
              <a:t>ilt</a:t>
            </a:r>
            <a:r>
              <a:rPr lang="en-US" sz="1600" u="sng" dirty="0"/>
              <a:t> </a:t>
            </a:r>
            <a:r>
              <a:rPr lang="en-US" sz="1600" u="sng" dirty="0" err="1"/>
              <a:t>vil</a:t>
            </a:r>
            <a:r>
              <a:rPr lang="en-US" sz="1600" u="sng" dirty="0"/>
              <a:t> </a:t>
            </a:r>
            <a:r>
              <a:rPr lang="en-US" sz="1600" u="sng" dirty="0" err="1"/>
              <a:t>stige</a:t>
            </a:r>
            <a:r>
              <a:rPr lang="en-US" sz="1600" u="sng" dirty="0"/>
              <a:t> mod </a:t>
            </a:r>
            <a:r>
              <a:rPr lang="en-US" sz="1600" u="sng" dirty="0" err="1"/>
              <a:t>atmosfæren</a:t>
            </a:r>
            <a:r>
              <a:rPr lang="en-US" sz="1600" u="sng" dirty="0"/>
              <a:t> </a:t>
            </a:r>
            <a:r>
              <a:rPr lang="en-US" sz="1600" u="sng" dirty="0" err="1"/>
              <a:t>og</a:t>
            </a:r>
            <a:r>
              <a:rPr lang="en-US" sz="1600" u="sng" dirty="0"/>
              <a:t> </a:t>
            </a:r>
            <a:r>
              <a:rPr lang="en-US" sz="1600" u="sng" dirty="0" err="1"/>
              <a:t>dermed</a:t>
            </a:r>
            <a:r>
              <a:rPr lang="en-US" sz="1600" u="sng" dirty="0"/>
              <a:t> drive </a:t>
            </a:r>
            <a:r>
              <a:rPr lang="en-US" sz="1600" u="sng" dirty="0" err="1"/>
              <a:t>alle</a:t>
            </a:r>
            <a:r>
              <a:rPr lang="en-US" sz="1600" u="sng" dirty="0"/>
              <a:t> </a:t>
            </a:r>
            <a:r>
              <a:rPr lang="en-US" sz="1600" u="sng" dirty="0" err="1"/>
              <a:t>ligevægtene</a:t>
            </a:r>
            <a:r>
              <a:rPr lang="en-US" sz="1600" u="sng" dirty="0"/>
              <a:t> mod rent metal.</a:t>
            </a:r>
          </a:p>
          <a:p>
            <a:pPr marL="0" indent="0">
              <a:buNone/>
            </a:pPr>
            <a:r>
              <a:rPr lang="en-US" sz="1600" dirty="0"/>
              <a:t>f) </a:t>
            </a:r>
          </a:p>
          <a:p>
            <a:pPr marL="0" indent="0">
              <a:buNone/>
            </a:pPr>
            <a:r>
              <a:rPr lang="en-US" sz="1600" dirty="0" err="1"/>
              <a:t>MgO</a:t>
            </a:r>
            <a:r>
              <a:rPr lang="en-US" sz="1600" dirty="0"/>
              <a:t> + Fe(l) = Mg(l) + </a:t>
            </a:r>
            <a:r>
              <a:rPr lang="en-US" sz="1600" dirty="0" err="1"/>
              <a:t>FeO</a:t>
            </a:r>
            <a:r>
              <a:rPr lang="en-US" sz="1600" dirty="0"/>
              <a:t> </a:t>
            </a:r>
          </a:p>
          <a:p>
            <a:pPr marL="0" indent="0">
              <a:buNone/>
            </a:pPr>
            <a:r>
              <a:rPr lang="da-DK" sz="1600" dirty="0"/>
              <a:t>ΔH = 321,95 kJ/mol ΔS = 0,0335 </a:t>
            </a:r>
            <a:r>
              <a:rPr lang="da-DK" sz="1600" dirty="0" err="1"/>
              <a:t>kj</a:t>
            </a:r>
            <a:r>
              <a:rPr lang="da-DK" sz="1600" dirty="0"/>
              <a:t>/mol*K</a:t>
            </a:r>
          </a:p>
          <a:p>
            <a:pPr marL="0" indent="0">
              <a:buNone/>
            </a:pPr>
            <a:r>
              <a:rPr lang="da-DK" sz="1600" dirty="0"/>
              <a:t>ΔG = ΔH </a:t>
            </a:r>
            <a:r>
              <a:rPr lang="en-DK" sz="1600" dirty="0"/>
              <a:t>–</a:t>
            </a:r>
            <a:r>
              <a:rPr lang="da-DK" sz="1600" dirty="0"/>
              <a:t> 2500ΔS = </a:t>
            </a:r>
            <a:r>
              <a:rPr lang="da-DK" sz="1600" u="sng" dirty="0"/>
              <a:t>238,2 kJ/mol</a:t>
            </a:r>
            <a:endParaRPr lang="en-US" sz="1600" u="sng" dirty="0"/>
          </a:p>
          <a:p>
            <a:pPr marL="0" indent="0">
              <a:buNone/>
            </a:pPr>
            <a:r>
              <a:rPr lang="en-US" sz="1600" dirty="0" err="1"/>
              <a:t>CaO</a:t>
            </a:r>
            <a:r>
              <a:rPr lang="en-US" sz="1600" dirty="0"/>
              <a:t> + Fe(l) = Ca(l) + </a:t>
            </a:r>
            <a:r>
              <a:rPr lang="en-US" sz="1600" dirty="0" err="1"/>
              <a:t>FeO</a:t>
            </a:r>
            <a:r>
              <a:rPr lang="en-US" sz="1600" dirty="0"/>
              <a:t> </a:t>
            </a:r>
          </a:p>
          <a:p>
            <a:pPr marL="0" indent="0">
              <a:buNone/>
            </a:pPr>
            <a:r>
              <a:rPr lang="da-DK" sz="1600" dirty="0"/>
              <a:t>ΔH = 358,27 kJ/mol ΔS = 0,0334 kJ/mol*K</a:t>
            </a:r>
          </a:p>
          <a:p>
            <a:pPr marL="0" indent="0">
              <a:buNone/>
            </a:pPr>
            <a:r>
              <a:rPr lang="da-DK" sz="1600" dirty="0"/>
              <a:t>ΔG = ΔH </a:t>
            </a:r>
            <a:r>
              <a:rPr lang="en-DK" sz="1600" dirty="0"/>
              <a:t>–</a:t>
            </a:r>
            <a:r>
              <a:rPr lang="da-DK" sz="1600" dirty="0"/>
              <a:t> 2500ΔS = </a:t>
            </a:r>
            <a:r>
              <a:rPr lang="da-DK" sz="1600" u="sng" dirty="0"/>
              <a:t>274,8 kJ/mol</a:t>
            </a:r>
            <a:endParaRPr lang="en-US" sz="1600" u="sng" dirty="0"/>
          </a:p>
          <a:p>
            <a:pPr marL="0" indent="0">
              <a:buNone/>
            </a:pPr>
            <a:r>
              <a:rPr lang="en-US" sz="1600" dirty="0"/>
              <a:t>Al</a:t>
            </a:r>
            <a:r>
              <a:rPr lang="en-US" sz="1600" baseline="-25000" dirty="0"/>
              <a:t>2</a:t>
            </a:r>
            <a:r>
              <a:rPr lang="en-US" sz="1600" dirty="0"/>
              <a:t>O</a:t>
            </a:r>
            <a:r>
              <a:rPr lang="en-US" sz="1600" baseline="-25000" dirty="0"/>
              <a:t>3</a:t>
            </a:r>
            <a:r>
              <a:rPr lang="en-US" sz="1600" dirty="0"/>
              <a:t> + 3Fe(l) = 2Al(l) + 3FeO</a:t>
            </a:r>
            <a:r>
              <a:rPr lang="da-DK" sz="1600" dirty="0"/>
              <a:t> </a:t>
            </a:r>
            <a:endParaRPr lang="en-US" sz="1600" dirty="0"/>
          </a:p>
          <a:p>
            <a:pPr marL="0" indent="0">
              <a:buNone/>
            </a:pPr>
            <a:r>
              <a:rPr lang="da-DK" sz="1600" dirty="0"/>
              <a:t>ΔH = 1401,82 kJ/mol ΔS = 0,0342 kJ/mol*K</a:t>
            </a:r>
          </a:p>
          <a:p>
            <a:pPr marL="0" indent="0">
              <a:buNone/>
            </a:pPr>
            <a:r>
              <a:rPr lang="da-DK" sz="1600" dirty="0"/>
              <a:t>ΔG = ΔH </a:t>
            </a:r>
            <a:r>
              <a:rPr lang="en-DK" sz="1600" dirty="0"/>
              <a:t>–</a:t>
            </a:r>
            <a:r>
              <a:rPr lang="da-DK" sz="1600" dirty="0"/>
              <a:t> 2500ΔS = </a:t>
            </a:r>
            <a:r>
              <a:rPr lang="da-DK" sz="1600" u="sng" dirty="0"/>
              <a:t>1487,2 kJ/mol</a:t>
            </a:r>
            <a:endParaRPr lang="en-US" sz="1600" u="sng" dirty="0"/>
          </a:p>
          <a:p>
            <a:pPr marL="0" indent="0">
              <a:buNone/>
            </a:pPr>
            <a:endParaRPr lang="en-US" sz="1600" dirty="0"/>
          </a:p>
          <a:p>
            <a:pPr marL="0" indent="0">
              <a:buNone/>
            </a:pPr>
            <a:endParaRPr lang="da-DK" sz="1600" dirty="0"/>
          </a:p>
          <a:p>
            <a:pPr marL="0" indent="0">
              <a:buNone/>
            </a:pPr>
            <a:endParaRPr lang="da-DK" sz="1600" dirty="0"/>
          </a:p>
          <a:p>
            <a:pPr marL="0" indent="0">
              <a:buNone/>
            </a:pPr>
            <a:endParaRPr lang="da-DK" sz="1600" dirty="0"/>
          </a:p>
          <a:p>
            <a:pPr marL="0" indent="0">
              <a:buNone/>
            </a:pPr>
            <a:endParaRPr lang="da-DK" sz="1600" dirty="0"/>
          </a:p>
          <a:p>
            <a:pPr marL="0" indent="0">
              <a:buNone/>
            </a:pPr>
            <a:endParaRPr lang="da-DK" sz="16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6</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35026"/>
            <a:ext cx="5357812" cy="2475385"/>
          </a:xfrm>
          <a:prstGeom prst="rect">
            <a:avLst/>
          </a:prstGeom>
        </p:spPr>
      </p:pic>
    </p:spTree>
    <p:extLst>
      <p:ext uri="{BB962C8B-B14F-4D97-AF65-F5344CB8AC3E}">
        <p14:creationId xmlns:p14="http://schemas.microsoft.com/office/powerpoint/2010/main" val="285302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2</a:t>
            </a:r>
          </a:p>
        </p:txBody>
      </p:sp>
      <p:sp>
        <p:nvSpPr>
          <p:cNvPr id="4" name="Content Placeholder 3"/>
          <p:cNvSpPr>
            <a:spLocks noGrp="1"/>
          </p:cNvSpPr>
          <p:nvPr>
            <p:ph sz="half" idx="2"/>
          </p:nvPr>
        </p:nvSpPr>
        <p:spPr/>
        <p:txBody>
          <a:bodyPr/>
          <a:lstStyle/>
          <a:p>
            <a:pPr marL="0" indent="0">
              <a:buNone/>
            </a:pPr>
            <a:r>
              <a:rPr lang="da-DK" dirty="0"/>
              <a:t>a) </a:t>
            </a:r>
          </a:p>
          <a:p>
            <a:pPr marL="0" indent="0">
              <a:buNone/>
            </a:pPr>
            <a:r>
              <a:rPr lang="da-DK" dirty="0"/>
              <a:t>pH = 7,3 er </a:t>
            </a:r>
            <a:r>
              <a:rPr lang="da-DK" dirty="0" err="1"/>
              <a:t>physiologisk</a:t>
            </a:r>
            <a:r>
              <a:rPr lang="da-DK" dirty="0"/>
              <a:t> pH, og vi består </a:t>
            </a:r>
            <a:r>
              <a:rPr lang="da-DK" dirty="0" err="1"/>
              <a:t>bla</a:t>
            </a:r>
            <a:r>
              <a:rPr lang="da-DK" dirty="0"/>
              <a:t> af en </a:t>
            </a:r>
            <a:r>
              <a:rPr lang="da-DK" dirty="0" err="1"/>
              <a:t>phosphatbuffer</a:t>
            </a:r>
            <a:r>
              <a:rPr lang="da-DK" dirty="0"/>
              <a:t>, så jeg vil indstille fosforsyre med natriumhydroxid.</a:t>
            </a:r>
          </a:p>
          <a:p>
            <a:pPr marL="0" indent="0">
              <a:buNone/>
            </a:pPr>
            <a:r>
              <a:rPr lang="da-DK" dirty="0"/>
              <a:t>b)</a:t>
            </a:r>
          </a:p>
          <a:p>
            <a:pPr marL="0" indent="0">
              <a:buNone/>
            </a:pPr>
            <a:r>
              <a:rPr lang="da-DK" dirty="0"/>
              <a:t>CH</a:t>
            </a:r>
            <a:r>
              <a:rPr lang="da-DK" baseline="-25000" dirty="0"/>
              <a:t>3</a:t>
            </a:r>
            <a:r>
              <a:rPr lang="da-DK" dirty="0"/>
              <a:t>COOH = CH</a:t>
            </a:r>
            <a:r>
              <a:rPr lang="da-DK" baseline="-25000" dirty="0"/>
              <a:t>3</a:t>
            </a:r>
            <a:r>
              <a:rPr lang="da-DK" dirty="0"/>
              <a:t>COO</a:t>
            </a:r>
            <a:r>
              <a:rPr lang="da-DK" baseline="30000" dirty="0"/>
              <a:t>-</a:t>
            </a:r>
            <a:r>
              <a:rPr lang="da-DK" dirty="0"/>
              <a:t> + H</a:t>
            </a:r>
            <a:r>
              <a:rPr lang="da-DK" baseline="30000" dirty="0"/>
              <a:t>+</a:t>
            </a:r>
          </a:p>
          <a:p>
            <a:pPr marL="0" indent="0">
              <a:buNone/>
            </a:pPr>
            <a:r>
              <a:rPr lang="da-DK" dirty="0"/>
              <a:t>H</a:t>
            </a:r>
            <a:r>
              <a:rPr lang="da-DK" baseline="-25000" dirty="0"/>
              <a:t>2</a:t>
            </a:r>
            <a:r>
              <a:rPr lang="da-DK" dirty="0"/>
              <a:t>CO</a:t>
            </a:r>
            <a:r>
              <a:rPr lang="da-DK" baseline="-25000" dirty="0"/>
              <a:t>3</a:t>
            </a:r>
            <a:r>
              <a:rPr lang="da-DK" dirty="0"/>
              <a:t> = HCO</a:t>
            </a:r>
            <a:r>
              <a:rPr lang="da-DK" baseline="-25000" dirty="0"/>
              <a:t>3</a:t>
            </a:r>
            <a:r>
              <a:rPr lang="da-DK" baseline="30000" dirty="0"/>
              <a:t>-</a:t>
            </a:r>
            <a:r>
              <a:rPr lang="da-DK" dirty="0"/>
              <a:t> + H</a:t>
            </a:r>
            <a:r>
              <a:rPr lang="da-DK" baseline="30000" dirty="0"/>
              <a:t>+</a:t>
            </a:r>
          </a:p>
          <a:p>
            <a:pPr marL="0" indent="0">
              <a:buNone/>
            </a:pPr>
            <a:r>
              <a:rPr lang="da-DK" dirty="0"/>
              <a:t>B(OH)</a:t>
            </a:r>
            <a:r>
              <a:rPr lang="da-DK" baseline="-25000" dirty="0"/>
              <a:t>3</a:t>
            </a:r>
            <a:r>
              <a:rPr lang="da-DK" dirty="0"/>
              <a:t> + H</a:t>
            </a:r>
            <a:r>
              <a:rPr lang="da-DK" baseline="-25000" dirty="0"/>
              <a:t>2</a:t>
            </a:r>
            <a:r>
              <a:rPr lang="da-DK" dirty="0"/>
              <a:t>O = B(OH)</a:t>
            </a:r>
            <a:r>
              <a:rPr lang="da-DK" baseline="-25000" dirty="0"/>
              <a:t>4</a:t>
            </a:r>
            <a:r>
              <a:rPr lang="da-DK" baseline="30000" dirty="0"/>
              <a:t>-</a:t>
            </a:r>
            <a:r>
              <a:rPr lang="da-DK" dirty="0"/>
              <a:t> + H</a:t>
            </a:r>
            <a:r>
              <a:rPr lang="da-DK" baseline="30000" dirty="0"/>
              <a:t>+</a:t>
            </a:r>
          </a:p>
          <a:p>
            <a:pPr marL="0" indent="0">
              <a:buNone/>
            </a:pPr>
            <a:r>
              <a:rPr lang="da-DK" dirty="0"/>
              <a:t>H</a:t>
            </a:r>
            <a:r>
              <a:rPr lang="da-DK" baseline="-25000" dirty="0"/>
              <a:t>2</a:t>
            </a:r>
            <a:r>
              <a:rPr lang="da-DK" dirty="0"/>
              <a:t>PO</a:t>
            </a:r>
            <a:r>
              <a:rPr lang="da-DK" baseline="-25000" dirty="0"/>
              <a:t>4</a:t>
            </a:r>
            <a:r>
              <a:rPr lang="da-DK" baseline="30000" dirty="0"/>
              <a:t>-</a:t>
            </a:r>
            <a:r>
              <a:rPr lang="da-DK" dirty="0"/>
              <a:t> = HPO</a:t>
            </a:r>
            <a:r>
              <a:rPr lang="da-DK" baseline="-25000" dirty="0"/>
              <a:t>4</a:t>
            </a:r>
            <a:r>
              <a:rPr lang="da-DK" baseline="30000" dirty="0"/>
              <a:t>2-</a:t>
            </a:r>
            <a:r>
              <a:rPr lang="da-DK" dirty="0"/>
              <a:t> + H</a:t>
            </a:r>
            <a:r>
              <a:rPr lang="da-DK" baseline="30000" dirty="0"/>
              <a:t>+</a:t>
            </a:r>
            <a:endParaRPr lang="da-DK" dirty="0"/>
          </a:p>
          <a:p>
            <a:pPr marL="0" indent="0">
              <a:buNone/>
            </a:pPr>
            <a:endParaRPr lang="da-DK" baseline="30000" dirty="0"/>
          </a:p>
          <a:p>
            <a:pPr marL="0" indent="0">
              <a:buNone/>
            </a:pPr>
            <a:endParaRPr lang="da-DK" baseline="300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7</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3067305"/>
            <a:ext cx="5357812" cy="1810828"/>
          </a:xfrm>
          <a:prstGeom prst="rect">
            <a:avLst/>
          </a:prstGeom>
        </p:spPr>
      </p:pic>
    </p:spTree>
    <p:extLst>
      <p:ext uri="{BB962C8B-B14F-4D97-AF65-F5344CB8AC3E}">
        <p14:creationId xmlns:p14="http://schemas.microsoft.com/office/powerpoint/2010/main" val="43209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2</a:t>
            </a:r>
          </a:p>
        </p:txBody>
      </p:sp>
      <p:sp>
        <p:nvSpPr>
          <p:cNvPr id="4" name="Content Placeholder 3"/>
          <p:cNvSpPr>
            <a:spLocks noGrp="1"/>
          </p:cNvSpPr>
          <p:nvPr>
            <p:ph sz="half" idx="2"/>
          </p:nvPr>
        </p:nvSpPr>
        <p:spPr/>
        <p:txBody>
          <a:bodyPr>
            <a:normAutofit fontScale="47500" lnSpcReduction="20000"/>
          </a:bodyPr>
          <a:lstStyle/>
          <a:p>
            <a:pPr marL="0" indent="0">
              <a:buNone/>
            </a:pPr>
            <a:r>
              <a:rPr lang="da-DK" dirty="0"/>
              <a:t>c)</a:t>
            </a:r>
          </a:p>
          <a:p>
            <a:pPr marL="0" indent="0">
              <a:buNone/>
            </a:pPr>
            <a:r>
              <a:rPr lang="da-DK" dirty="0"/>
              <a:t>Ratio mellem mono- og </a:t>
            </a:r>
            <a:r>
              <a:rPr lang="da-DK" dirty="0" err="1"/>
              <a:t>biphosphat</a:t>
            </a:r>
            <a:r>
              <a:rPr lang="da-DK" dirty="0"/>
              <a:t>:</a:t>
            </a:r>
          </a:p>
          <a:p>
            <a:pPr marL="0" indent="0">
              <a:buNone/>
            </a:pPr>
            <a:r>
              <a:rPr lang="da-DK" dirty="0"/>
              <a:t>pH = </a:t>
            </a:r>
            <a:r>
              <a:rPr lang="da-DK" dirty="0" err="1"/>
              <a:t>pK</a:t>
            </a:r>
            <a:r>
              <a:rPr lang="da-DK" baseline="-25000" dirty="0" err="1"/>
              <a:t>A</a:t>
            </a:r>
            <a:r>
              <a:rPr lang="da-DK" dirty="0"/>
              <a:t> + log[A</a:t>
            </a:r>
            <a:r>
              <a:rPr lang="da-DK" baseline="30000" dirty="0"/>
              <a:t>-</a:t>
            </a:r>
            <a:r>
              <a:rPr lang="da-DK" dirty="0"/>
              <a:t>]/[HA]</a:t>
            </a:r>
          </a:p>
          <a:p>
            <a:pPr marL="0" indent="0">
              <a:buNone/>
            </a:pPr>
            <a:r>
              <a:rPr lang="da-DK" dirty="0"/>
              <a:t>7,3 = 7,21 + log[A</a:t>
            </a:r>
            <a:r>
              <a:rPr lang="da-DK" baseline="30000" dirty="0"/>
              <a:t>-</a:t>
            </a:r>
            <a:r>
              <a:rPr lang="da-DK" dirty="0"/>
              <a:t>]/[HA]</a:t>
            </a:r>
          </a:p>
          <a:p>
            <a:pPr marL="0" indent="0">
              <a:buNone/>
            </a:pPr>
            <a:r>
              <a:rPr lang="da-DK" dirty="0"/>
              <a:t>[A</a:t>
            </a:r>
            <a:r>
              <a:rPr lang="da-DK" baseline="30000" dirty="0"/>
              <a:t>-</a:t>
            </a:r>
            <a:r>
              <a:rPr lang="da-DK" dirty="0"/>
              <a:t>]/[HA] = 10</a:t>
            </a:r>
            <a:r>
              <a:rPr lang="da-DK" baseline="30000" dirty="0"/>
              <a:t>7,3-7,21</a:t>
            </a:r>
            <a:r>
              <a:rPr lang="da-DK" dirty="0"/>
              <a:t> = 1,23</a:t>
            </a:r>
          </a:p>
          <a:p>
            <a:pPr marL="0" indent="0">
              <a:buNone/>
            </a:pPr>
            <a:r>
              <a:rPr lang="da-DK" dirty="0"/>
              <a:t>Det giver mening, vi er over </a:t>
            </a:r>
            <a:r>
              <a:rPr lang="da-DK" dirty="0" err="1"/>
              <a:t>pK</a:t>
            </a:r>
            <a:r>
              <a:rPr lang="da-DK" baseline="-25000" dirty="0" err="1"/>
              <a:t>A</a:t>
            </a:r>
            <a:endParaRPr lang="da-DK" dirty="0"/>
          </a:p>
          <a:p>
            <a:pPr marL="0" indent="0">
              <a:buNone/>
            </a:pPr>
            <a:r>
              <a:rPr lang="da-DK" dirty="0"/>
              <a:t>Der er mindst HA, så [HA] = 1 M, hvilket betyder at [A</a:t>
            </a:r>
            <a:r>
              <a:rPr lang="da-DK" baseline="30000" dirty="0"/>
              <a:t>-</a:t>
            </a:r>
            <a:r>
              <a:rPr lang="da-DK" dirty="0"/>
              <a:t>] = 1,23 M og c(H</a:t>
            </a:r>
            <a:r>
              <a:rPr lang="da-DK" baseline="-25000" dirty="0"/>
              <a:t>3</a:t>
            </a:r>
            <a:r>
              <a:rPr lang="da-DK" dirty="0"/>
              <a:t>PO</a:t>
            </a:r>
            <a:r>
              <a:rPr lang="da-DK" baseline="-25000" dirty="0"/>
              <a:t>4</a:t>
            </a:r>
            <a:r>
              <a:rPr lang="da-DK" dirty="0"/>
              <a:t>) = 2,23 M</a:t>
            </a:r>
          </a:p>
          <a:p>
            <a:pPr marL="0" indent="0">
              <a:buNone/>
            </a:pPr>
            <a:r>
              <a:rPr lang="da-DK" dirty="0"/>
              <a:t>Vi laver en liter og skal bruge 2,23 mol fosforsyre, og 1,23 mol </a:t>
            </a:r>
            <a:r>
              <a:rPr lang="da-DK" dirty="0" err="1"/>
              <a:t>NaOH</a:t>
            </a:r>
            <a:endParaRPr lang="da-DK" dirty="0"/>
          </a:p>
          <a:p>
            <a:pPr marL="0" indent="0">
              <a:buNone/>
            </a:pPr>
            <a:r>
              <a:rPr lang="da-DK" dirty="0"/>
              <a:t>Fosforsyre: 2,23 mol * 97,994 g/mol = 218,52 g 100% fosforsyre, </a:t>
            </a:r>
            <a:r>
              <a:rPr lang="da-DK" dirty="0" err="1"/>
              <a:t>dvs</a:t>
            </a:r>
            <a:r>
              <a:rPr lang="da-DK" dirty="0"/>
              <a:t> 273,2 g 80% </a:t>
            </a:r>
          </a:p>
          <a:p>
            <a:pPr marL="0" indent="0">
              <a:buNone/>
            </a:pPr>
            <a:r>
              <a:rPr lang="da-DK" dirty="0" err="1"/>
              <a:t>NaOH</a:t>
            </a:r>
            <a:r>
              <a:rPr lang="da-DK" dirty="0"/>
              <a:t>: (2,23+1,23 mol)* 39,997 g/mol =138,390 g</a:t>
            </a:r>
          </a:p>
          <a:p>
            <a:pPr marL="0" indent="0">
              <a:buNone/>
            </a:pPr>
            <a:r>
              <a:rPr lang="da-DK" u="sng" dirty="0"/>
              <a:t>Opskrift:</a:t>
            </a:r>
          </a:p>
          <a:p>
            <a:pPr marL="0" indent="0">
              <a:buNone/>
            </a:pPr>
            <a:r>
              <a:rPr lang="da-DK" u="sng"/>
              <a:t>138,390 </a:t>
            </a:r>
            <a:r>
              <a:rPr lang="da-DK" u="sng" dirty="0"/>
              <a:t>g natrium hydroxid afvejes i en 1,000 L </a:t>
            </a:r>
            <a:r>
              <a:rPr lang="da-DK" u="sng" dirty="0" err="1"/>
              <a:t>volumetrisk</a:t>
            </a:r>
            <a:r>
              <a:rPr lang="da-DK" u="sng" dirty="0"/>
              <a:t> flaske og fortyndes med ca. 500 </a:t>
            </a:r>
            <a:r>
              <a:rPr lang="da-DK" u="sng" dirty="0" err="1"/>
              <a:t>mL</a:t>
            </a:r>
            <a:r>
              <a:rPr lang="da-DK" u="sng" dirty="0"/>
              <a:t> rent vand.</a:t>
            </a:r>
          </a:p>
          <a:p>
            <a:pPr marL="0" indent="0">
              <a:buNone/>
            </a:pPr>
            <a:r>
              <a:rPr lang="da-DK" u="sng" dirty="0"/>
              <a:t>273,2 g 80% fosforsyre afvejes i et bægerglas og tilsættes LANGSOMT til den </a:t>
            </a:r>
            <a:r>
              <a:rPr lang="da-DK" u="sng" dirty="0" err="1"/>
              <a:t>volumetriske</a:t>
            </a:r>
            <a:r>
              <a:rPr lang="da-DK" u="sng" dirty="0"/>
              <a:t> flaske. Bægerglasset vaskes efter med 3 portioner af ca. 50 </a:t>
            </a:r>
            <a:r>
              <a:rPr lang="da-DK" u="sng" dirty="0" err="1"/>
              <a:t>mL</a:t>
            </a:r>
            <a:r>
              <a:rPr lang="da-DK" u="sng" dirty="0"/>
              <a:t> vand, der også overføres til den </a:t>
            </a:r>
            <a:r>
              <a:rPr lang="da-DK" u="sng" dirty="0" err="1"/>
              <a:t>volumetriske</a:t>
            </a:r>
            <a:r>
              <a:rPr lang="da-DK" u="sng" dirty="0"/>
              <a:t> flaske.</a:t>
            </a:r>
          </a:p>
          <a:p>
            <a:pPr marL="0" indent="0">
              <a:buNone/>
            </a:pPr>
            <a:r>
              <a:rPr lang="da-DK" u="sng" dirty="0"/>
              <a:t>Den </a:t>
            </a:r>
            <a:r>
              <a:rPr lang="da-DK" u="sng" dirty="0" err="1"/>
              <a:t>volumetriske</a:t>
            </a:r>
            <a:r>
              <a:rPr lang="da-DK" u="sng" dirty="0"/>
              <a:t> flaske køler til sturetemperatur, hvorefter den fyldes til 1,000L mærket med rent vand og rystes forsigtigt.</a:t>
            </a:r>
          </a:p>
          <a:p>
            <a:pPr marL="0" indent="0">
              <a:buNone/>
            </a:pPr>
            <a:endParaRPr lang="da-DK" dirty="0"/>
          </a:p>
          <a:p>
            <a:pPr marL="0" indent="0">
              <a:buNone/>
            </a:pPr>
            <a:endParaRPr lang="da-DK" baseline="30000" dirty="0"/>
          </a:p>
          <a:p>
            <a:pPr marL="0" indent="0">
              <a:buNone/>
            </a:pPr>
            <a:endParaRPr lang="da-DK" baseline="30000"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8</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3067305"/>
            <a:ext cx="5357812" cy="1810828"/>
          </a:xfrm>
          <a:prstGeom prst="rect">
            <a:avLst/>
          </a:prstGeom>
        </p:spPr>
      </p:pic>
    </p:spTree>
    <p:extLst>
      <p:ext uri="{BB962C8B-B14F-4D97-AF65-F5344CB8AC3E}">
        <p14:creationId xmlns:p14="http://schemas.microsoft.com/office/powerpoint/2010/main" val="62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Opgave 3</a:t>
            </a:r>
          </a:p>
        </p:txBody>
      </p:sp>
      <p:sp>
        <p:nvSpPr>
          <p:cNvPr id="4" name="Content Placeholder 3"/>
          <p:cNvSpPr>
            <a:spLocks noGrp="1"/>
          </p:cNvSpPr>
          <p:nvPr>
            <p:ph sz="half" idx="2"/>
          </p:nvPr>
        </p:nvSpPr>
        <p:spPr/>
        <p:txBody>
          <a:bodyPr/>
          <a:lstStyle/>
          <a:p>
            <a:pPr marL="0" indent="0">
              <a:buNone/>
            </a:pPr>
            <a:r>
              <a:rPr lang="da-DK" dirty="0"/>
              <a:t>a)</a:t>
            </a:r>
          </a:p>
          <a:p>
            <a:pPr marL="0" indent="0">
              <a:buNone/>
            </a:pPr>
            <a:endParaRPr lang="da-DK" dirty="0"/>
          </a:p>
          <a:p>
            <a:pPr marL="0" indent="0">
              <a:buNone/>
            </a:pPr>
            <a:endParaRPr lang="da-DK" dirty="0"/>
          </a:p>
          <a:p>
            <a:pPr marL="0" indent="0">
              <a:buNone/>
            </a:pPr>
            <a:r>
              <a:rPr lang="da-DK" dirty="0"/>
              <a:t>b)</a:t>
            </a:r>
          </a:p>
          <a:p>
            <a:pPr marL="0" indent="0">
              <a:buNone/>
            </a:pPr>
            <a:r>
              <a:rPr lang="da-DK" u="sng" dirty="0"/>
              <a:t>ΔG = -70,6 </a:t>
            </a:r>
            <a:r>
              <a:rPr lang="en-DK" u="sng" dirty="0"/>
              <a:t>–</a:t>
            </a:r>
            <a:r>
              <a:rPr lang="da-DK" u="sng" dirty="0"/>
              <a:t> T(-0,01766) kJ/mol</a:t>
            </a:r>
          </a:p>
          <a:p>
            <a:pPr marL="0" indent="0">
              <a:buNone/>
            </a:pPr>
            <a:r>
              <a:rPr lang="da-DK" u="sng" dirty="0"/>
              <a:t>ΔG = -62,79 </a:t>
            </a:r>
            <a:r>
              <a:rPr lang="en-DK" u="sng" dirty="0"/>
              <a:t>–</a:t>
            </a:r>
            <a:r>
              <a:rPr lang="da-DK" u="sng" dirty="0"/>
              <a:t> T(-0,01129) kJ/mol</a:t>
            </a:r>
          </a:p>
          <a:p>
            <a:pPr marL="0" indent="0">
              <a:buNone/>
            </a:pPr>
            <a:r>
              <a:rPr lang="da-DK" u="sng" dirty="0"/>
              <a:t>ΔG = -214,09 </a:t>
            </a:r>
            <a:r>
              <a:rPr lang="en-DK" u="sng" dirty="0"/>
              <a:t>–</a:t>
            </a:r>
            <a:r>
              <a:rPr lang="da-DK" u="sng" dirty="0"/>
              <a:t> T(-0,1787) kJ/mol</a:t>
            </a:r>
          </a:p>
          <a:p>
            <a:pPr marL="0" indent="0">
              <a:buNone/>
            </a:pPr>
            <a:endParaRPr lang="da-DK" dirty="0"/>
          </a:p>
        </p:txBody>
      </p:sp>
      <p:sp>
        <p:nvSpPr>
          <p:cNvPr id="5" name="Date Placeholder 4"/>
          <p:cNvSpPr>
            <a:spLocks noGrp="1"/>
          </p:cNvSpPr>
          <p:nvPr>
            <p:ph type="dt" sz="half" idx="10"/>
          </p:nvPr>
        </p:nvSpPr>
        <p:spPr/>
        <p:txBody>
          <a:bodyPr/>
          <a:lstStyle/>
          <a:p>
            <a:fld id="{EE4FFEAA-BA47-4F55-BB2A-ABDD4DBF5CDE}" type="datetime1">
              <a:rPr lang="da-DK" smtClean="0"/>
              <a:t>19.11.2024</a:t>
            </a:fld>
            <a:endParaRPr lang="da-DK" dirty="0"/>
          </a:p>
        </p:txBody>
      </p:sp>
      <p:sp>
        <p:nvSpPr>
          <p:cNvPr id="6" name="Slide Number Placeholder 5"/>
          <p:cNvSpPr>
            <a:spLocks noGrp="1"/>
          </p:cNvSpPr>
          <p:nvPr>
            <p:ph type="sldNum" sz="quarter" idx="12"/>
          </p:nvPr>
        </p:nvSpPr>
        <p:spPr/>
        <p:txBody>
          <a:bodyPr/>
          <a:lstStyle/>
          <a:p>
            <a:fld id="{091A926C-488A-4E3E-9C21-57CAA120E114}" type="slidenum">
              <a:rPr lang="da-DK" smtClean="0"/>
              <a:t>9</a:t>
            </a:fld>
            <a:endParaRPr lang="da-DK" dirty="0"/>
          </a:p>
        </p:txBody>
      </p:sp>
      <p:pic>
        <p:nvPicPr>
          <p:cNvPr id="8" name="Content Placeholder 7"/>
          <p:cNvPicPr>
            <a:picLocks noGrp="1" noChangeAspect="1"/>
          </p:cNvPicPr>
          <p:nvPr>
            <p:ph sz="half" idx="1"/>
          </p:nvPr>
        </p:nvPicPr>
        <p:blipFill>
          <a:blip r:embed="rId2"/>
          <a:stretch>
            <a:fillRect/>
          </a:stretch>
        </p:blipFill>
        <p:spPr>
          <a:xfrm>
            <a:off x="588963" y="2714234"/>
            <a:ext cx="5357812" cy="251696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937352015"/>
              </p:ext>
            </p:extLst>
          </p:nvPr>
        </p:nvGraphicFramePr>
        <p:xfrm>
          <a:off x="6183086" y="2051957"/>
          <a:ext cx="2349500" cy="370840"/>
        </p:xfrm>
        <a:graphic>
          <a:graphicData uri="http://schemas.openxmlformats.org/drawingml/2006/table">
            <a:tbl>
              <a:tblPr>
                <a:tableStyleId>{5C22544A-7EE6-4342-B048-85BDC9FD1C3A}</a:tableStyleId>
              </a:tblPr>
              <a:tblGrid>
                <a:gridCol w="1333500">
                  <a:extLst>
                    <a:ext uri="{9D8B030D-6E8A-4147-A177-3AD203B41FA5}">
                      <a16:colId xmlns:a16="http://schemas.microsoft.com/office/drawing/2014/main" val="2041361877"/>
                    </a:ext>
                  </a:extLst>
                </a:gridCol>
                <a:gridCol w="1016000">
                  <a:extLst>
                    <a:ext uri="{9D8B030D-6E8A-4147-A177-3AD203B41FA5}">
                      <a16:colId xmlns:a16="http://schemas.microsoft.com/office/drawing/2014/main" val="2956023580"/>
                    </a:ext>
                  </a:extLst>
                </a:gridCol>
              </a:tblGrid>
              <a:tr h="185420">
                <a:tc>
                  <a:txBody>
                    <a:bodyPr/>
                    <a:lstStyle/>
                    <a:p>
                      <a:pPr algn="l" fontAlgn="b"/>
                      <a:r>
                        <a:rPr lang="da-DK" sz="1100" u="none" strike="noStrike">
                          <a:effectLst/>
                        </a:rPr>
                        <a:t>deltaH reaktion</a:t>
                      </a:r>
                      <a:endParaRPr lang="da-DK"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dirty="0">
                          <a:effectLst/>
                        </a:rPr>
                        <a:t>-70,6</a:t>
                      </a:r>
                      <a:endParaRPr lang="en-DK"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982313075"/>
                  </a:ext>
                </a:extLst>
              </a:tr>
              <a:tr h="185420">
                <a:tc>
                  <a:txBody>
                    <a:bodyPr/>
                    <a:lstStyle/>
                    <a:p>
                      <a:pPr algn="l" fontAlgn="b"/>
                      <a:r>
                        <a:rPr lang="da-DK" sz="1100" u="none" strike="noStrike" dirty="0" err="1">
                          <a:effectLst/>
                        </a:rPr>
                        <a:t>deltaS</a:t>
                      </a:r>
                      <a:r>
                        <a:rPr lang="da-DK" sz="1100" u="none" strike="noStrike" dirty="0">
                          <a:effectLst/>
                        </a:rPr>
                        <a:t> reaktion</a:t>
                      </a:r>
                      <a:endParaRPr lang="da-DK"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dirty="0">
                          <a:effectLst/>
                        </a:rPr>
                        <a:t>-17,661</a:t>
                      </a:r>
                      <a:endParaRPr lang="en-DK"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81484245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66457869"/>
              </p:ext>
            </p:extLst>
          </p:nvPr>
        </p:nvGraphicFramePr>
        <p:xfrm>
          <a:off x="7756071" y="2570270"/>
          <a:ext cx="1981200" cy="370840"/>
        </p:xfrm>
        <a:graphic>
          <a:graphicData uri="http://schemas.openxmlformats.org/drawingml/2006/table">
            <a:tbl>
              <a:tblPr>
                <a:tableStyleId>{5C22544A-7EE6-4342-B048-85BDC9FD1C3A}</a:tableStyleId>
              </a:tblPr>
              <a:tblGrid>
                <a:gridCol w="1333500">
                  <a:extLst>
                    <a:ext uri="{9D8B030D-6E8A-4147-A177-3AD203B41FA5}">
                      <a16:colId xmlns:a16="http://schemas.microsoft.com/office/drawing/2014/main" val="2985452376"/>
                    </a:ext>
                  </a:extLst>
                </a:gridCol>
                <a:gridCol w="647700">
                  <a:extLst>
                    <a:ext uri="{9D8B030D-6E8A-4147-A177-3AD203B41FA5}">
                      <a16:colId xmlns:a16="http://schemas.microsoft.com/office/drawing/2014/main" val="1137571925"/>
                    </a:ext>
                  </a:extLst>
                </a:gridCol>
              </a:tblGrid>
              <a:tr h="185420">
                <a:tc>
                  <a:txBody>
                    <a:bodyPr/>
                    <a:lstStyle/>
                    <a:p>
                      <a:pPr algn="l" fontAlgn="b"/>
                      <a:r>
                        <a:rPr lang="da-DK" sz="1100" u="none" strike="noStrike">
                          <a:effectLst/>
                        </a:rPr>
                        <a:t>deltaH reaktion</a:t>
                      </a:r>
                      <a:endParaRPr lang="da-DK"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a:effectLst/>
                        </a:rPr>
                        <a:t>-62,79</a:t>
                      </a:r>
                      <a:endParaRPr lang="en-DK"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11352490"/>
                  </a:ext>
                </a:extLst>
              </a:tr>
              <a:tr h="185420">
                <a:tc>
                  <a:txBody>
                    <a:bodyPr/>
                    <a:lstStyle/>
                    <a:p>
                      <a:pPr algn="l" fontAlgn="b"/>
                      <a:r>
                        <a:rPr lang="da-DK" sz="1100" u="none" strike="noStrike">
                          <a:effectLst/>
                        </a:rPr>
                        <a:t>deltaS reaktion</a:t>
                      </a:r>
                      <a:endParaRPr lang="da-DK"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dirty="0">
                          <a:effectLst/>
                        </a:rPr>
                        <a:t>-11,29</a:t>
                      </a:r>
                      <a:endParaRPr lang="en-DK"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29683971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876866091"/>
              </p:ext>
            </p:extLst>
          </p:nvPr>
        </p:nvGraphicFramePr>
        <p:xfrm>
          <a:off x="9481457" y="3130550"/>
          <a:ext cx="1981200" cy="370840"/>
        </p:xfrm>
        <a:graphic>
          <a:graphicData uri="http://schemas.openxmlformats.org/drawingml/2006/table">
            <a:tbl>
              <a:tblPr>
                <a:tableStyleId>{5C22544A-7EE6-4342-B048-85BDC9FD1C3A}</a:tableStyleId>
              </a:tblPr>
              <a:tblGrid>
                <a:gridCol w="1333500">
                  <a:extLst>
                    <a:ext uri="{9D8B030D-6E8A-4147-A177-3AD203B41FA5}">
                      <a16:colId xmlns:a16="http://schemas.microsoft.com/office/drawing/2014/main" val="1870595998"/>
                    </a:ext>
                  </a:extLst>
                </a:gridCol>
                <a:gridCol w="647700">
                  <a:extLst>
                    <a:ext uri="{9D8B030D-6E8A-4147-A177-3AD203B41FA5}">
                      <a16:colId xmlns:a16="http://schemas.microsoft.com/office/drawing/2014/main" val="4224772871"/>
                    </a:ext>
                  </a:extLst>
                </a:gridCol>
              </a:tblGrid>
              <a:tr h="185420">
                <a:tc>
                  <a:txBody>
                    <a:bodyPr/>
                    <a:lstStyle/>
                    <a:p>
                      <a:pPr algn="l" fontAlgn="b"/>
                      <a:r>
                        <a:rPr lang="da-DK" sz="1100" u="none" strike="noStrike">
                          <a:effectLst/>
                        </a:rPr>
                        <a:t>deltaH reaktion</a:t>
                      </a:r>
                      <a:endParaRPr lang="da-DK"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a:effectLst/>
                        </a:rPr>
                        <a:t>-214,09</a:t>
                      </a:r>
                      <a:endParaRPr lang="en-DK"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158664452"/>
                  </a:ext>
                </a:extLst>
              </a:tr>
              <a:tr h="185420">
                <a:tc>
                  <a:txBody>
                    <a:bodyPr/>
                    <a:lstStyle/>
                    <a:p>
                      <a:pPr algn="l" fontAlgn="b"/>
                      <a:r>
                        <a:rPr lang="da-DK" sz="1100" u="none" strike="noStrike">
                          <a:effectLst/>
                        </a:rPr>
                        <a:t>deltaS reaktion</a:t>
                      </a:r>
                      <a:endParaRPr lang="da-DK"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DK" sz="1100" u="none" strike="noStrike" dirty="0">
                          <a:effectLst/>
                        </a:rPr>
                        <a:t>-178,72</a:t>
                      </a:r>
                      <a:endParaRPr lang="en-DK"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4158708"/>
                  </a:ext>
                </a:extLst>
              </a:tr>
            </a:tbl>
          </a:graphicData>
        </a:graphic>
      </p:graphicFrame>
    </p:spTree>
    <p:extLst>
      <p:ext uri="{BB962C8B-B14F-4D97-AF65-F5344CB8AC3E}">
        <p14:creationId xmlns:p14="http://schemas.microsoft.com/office/powerpoint/2010/main" val="3923121052"/>
      </p:ext>
    </p:extLst>
  </p:cSld>
  <p:clrMapOvr>
    <a:masterClrMapping/>
  </p:clrMapOvr>
</p:sld>
</file>

<file path=ppt/theme/theme1.xml><?xml version="1.0" encoding="utf-8"?>
<a:theme xmlns:a="http://schemas.openxmlformats.org/drawingml/2006/main" name="Nano 1 New">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DK_lille.potx" id="{D38F8E33-FD02-41C6-AD02-A12D82E57114}" vid="{EFC0B403-A5DB-4932-BB37-9DE33FC6BF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Nano 1 New</Template>
  <TotalTime>0</TotalTime>
  <Words>1443</Words>
  <Application>Microsoft Macintosh PowerPoint</Application>
  <PresentationFormat>Widescreen</PresentationFormat>
  <Paragraphs>174</Paragraphs>
  <Slides>13</Slides>
  <Notes>1</Notes>
  <HiddenSlides>0</HiddenSlides>
  <MMClips>0</MMClips>
  <ScaleCrop>false</ScaleCrop>
  <HeadingPairs>
    <vt:vector size="8" baseType="variant">
      <vt:variant>
        <vt:lpstr>Benyttede skrifttyper</vt:lpstr>
      </vt:variant>
      <vt:variant>
        <vt:i4>5</vt:i4>
      </vt:variant>
      <vt:variant>
        <vt:lpstr>Tema</vt:lpstr>
      </vt:variant>
      <vt:variant>
        <vt:i4>1</vt:i4>
      </vt:variant>
      <vt:variant>
        <vt:lpstr>Integrerede OLE-servere</vt:lpstr>
      </vt:variant>
      <vt:variant>
        <vt:i4>1</vt:i4>
      </vt:variant>
      <vt:variant>
        <vt:lpstr>Slidetitler</vt:lpstr>
      </vt:variant>
      <vt:variant>
        <vt:i4>13</vt:i4>
      </vt:variant>
    </vt:vector>
  </HeadingPairs>
  <TitlesOfParts>
    <vt:vector size="20" baseType="lpstr">
      <vt:lpstr>Malgun Gothic</vt:lpstr>
      <vt:lpstr>Arial</vt:lpstr>
      <vt:lpstr>Calibri</vt:lpstr>
      <vt:lpstr>Microsoft New Tai Lue</vt:lpstr>
      <vt:lpstr>Wingdings</vt:lpstr>
      <vt:lpstr>Nano 1 New</vt:lpstr>
      <vt:lpstr>CS ChemDraw Drawing</vt:lpstr>
      <vt:lpstr>PowerPoint-præsentation</vt:lpstr>
      <vt:lpstr>PowerPoint-præsentation</vt:lpstr>
      <vt:lpstr>Opgave 1</vt:lpstr>
      <vt:lpstr>Opgave 1</vt:lpstr>
      <vt:lpstr>Opgave 1</vt:lpstr>
      <vt:lpstr>Opgave 1</vt:lpstr>
      <vt:lpstr>Opgave 2</vt:lpstr>
      <vt:lpstr>Opgave 2</vt:lpstr>
      <vt:lpstr>Opgave 3</vt:lpstr>
      <vt:lpstr>Opgave 3</vt:lpstr>
      <vt:lpstr>Opgave 3</vt:lpstr>
      <vt:lpstr>Opgave 4</vt:lpstr>
      <vt:lpstr>Opgave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2016-08-17T11:09:17Z</dcterms:created>
  <dcterms:modified xsi:type="dcterms:W3CDTF">2024-11-19T10:39:07Z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